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sldIdLst>
    <p:sldId id="256" r:id="rId2"/>
    <p:sldId id="257" r:id="rId3"/>
    <p:sldId id="258" r:id="rId4"/>
    <p:sldId id="259" r:id="rId5"/>
    <p:sldId id="261" r:id="rId6"/>
    <p:sldId id="262" r:id="rId7"/>
    <p:sldId id="264" r:id="rId8"/>
    <p:sldId id="265" r:id="rId9"/>
    <p:sldId id="263" r:id="rId10"/>
    <p:sldId id="266" r:id="rId11"/>
    <p:sldId id="267" r:id="rId12"/>
    <p:sldId id="269" r:id="rId13"/>
    <p:sldId id="270" r:id="rId14"/>
    <p:sldId id="271" r:id="rId15"/>
    <p:sldId id="275" r:id="rId16"/>
    <p:sldId id="276" r:id="rId17"/>
    <p:sldId id="274" r:id="rId18"/>
    <p:sldId id="277" r:id="rId19"/>
    <p:sldId id="283" r:id="rId20"/>
    <p:sldId id="282" r:id="rId21"/>
    <p:sldId id="284" r:id="rId22"/>
    <p:sldId id="273" r:id="rId23"/>
    <p:sldId id="285" r:id="rId24"/>
    <p:sldId id="290" r:id="rId25"/>
    <p:sldId id="286" r:id="rId26"/>
    <p:sldId id="260" r:id="rId27"/>
    <p:sldId id="287" r:id="rId28"/>
    <p:sldId id="279" r:id="rId29"/>
    <p:sldId id="289" r:id="rId30"/>
    <p:sldId id="281" r:id="rId31"/>
    <p:sldId id="293" r:id="rId32"/>
    <p:sldId id="294" r:id="rId33"/>
    <p:sldId id="295" r:id="rId34"/>
    <p:sldId id="291" r:id="rId35"/>
    <p:sldId id="296" r:id="rId36"/>
    <p:sldId id="297" r:id="rId37"/>
    <p:sldId id="288" r:id="rId38"/>
    <p:sldId id="292" r:id="rId39"/>
    <p:sldId id="298"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7" autoAdjust="0"/>
    <p:restoredTop sz="94660"/>
  </p:normalViewPr>
  <p:slideViewPr>
    <p:cSldViewPr snapToGrid="0">
      <p:cViewPr varScale="1">
        <p:scale>
          <a:sx n="78" d="100"/>
          <a:sy n="78" d="100"/>
        </p:scale>
        <p:origin x="120" y="77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2770574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1A15FF-0FF7-43CA-85FC-AB8B2C661424}" type="datetimeFigureOut">
              <a:rPr lang="en-CA" smtClean="0"/>
              <a:t>2016-03-09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40925854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6698860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3105399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6279448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4"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3899125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4"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7710011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6747834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28763248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4184347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4"/>
          <p:cNvSpPr>
            <a:spLocks noGrp="1"/>
          </p:cNvSpPr>
          <p:nvPr>
            <p:ph type="ftr" sz="quarter" idx="11"/>
          </p:nvPr>
        </p:nvSpPr>
        <p:spPr/>
        <p:txBody>
          <a:bodyPr/>
          <a:lstStyle/>
          <a:p>
            <a:endParaRPr lang="en-CA"/>
          </a:p>
        </p:txBody>
      </p:sp>
      <p:sp>
        <p:nvSpPr>
          <p:cNvPr id="6" name="Slide Number Placeholder 5"/>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42751231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561A15FF-0FF7-43CA-85FC-AB8B2C661424}" type="datetimeFigureOut">
              <a:rPr lang="en-CA" smtClean="0"/>
              <a:t>2016-03-09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1988127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561A15FF-0FF7-43CA-85FC-AB8B2C661424}" type="datetimeFigureOut">
              <a:rPr lang="en-CA" smtClean="0"/>
              <a:t>2016-03-09</a:t>
            </a:fld>
            <a:endParaRPr lang="en-CA"/>
          </a:p>
        </p:txBody>
      </p:sp>
      <p:sp>
        <p:nvSpPr>
          <p:cNvPr id="8" name="Footer Placeholder 7"/>
          <p:cNvSpPr>
            <a:spLocks noGrp="1"/>
          </p:cNvSpPr>
          <p:nvPr>
            <p:ph type="ftr" sz="quarter" idx="11"/>
          </p:nvPr>
        </p:nvSpPr>
        <p:spPr/>
        <p:txBody>
          <a:bodyPr/>
          <a:lstStyle/>
          <a:p>
            <a:endParaRPr lang="en-CA"/>
          </a:p>
        </p:txBody>
      </p:sp>
      <p:sp>
        <p:nvSpPr>
          <p:cNvPr id="9" name="Slide Number Placeholder 8"/>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618314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3"/>
          <p:cNvSpPr>
            <a:spLocks noGrp="1"/>
          </p:cNvSpPr>
          <p:nvPr>
            <p:ph type="ftr" sz="quarter" idx="11"/>
          </p:nvPr>
        </p:nvSpPr>
        <p:spPr/>
        <p:txBody>
          <a:bodyPr/>
          <a:lstStyle/>
          <a:p>
            <a:endParaRPr lang="en-CA"/>
          </a:p>
        </p:txBody>
      </p:sp>
      <p:sp>
        <p:nvSpPr>
          <p:cNvPr id="6" name="Slide Number Placeholder 4"/>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4135101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2"/>
          <p:cNvSpPr>
            <a:spLocks noGrp="1"/>
          </p:cNvSpPr>
          <p:nvPr>
            <p:ph type="ftr" sz="quarter" idx="11"/>
          </p:nvPr>
        </p:nvSpPr>
        <p:spPr/>
        <p:txBody>
          <a:bodyPr/>
          <a:lstStyle/>
          <a:p>
            <a:endParaRPr lang="en-CA"/>
          </a:p>
        </p:txBody>
      </p:sp>
      <p:sp>
        <p:nvSpPr>
          <p:cNvPr id="6" name="Slide Number Placeholder 3"/>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3232705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561A15FF-0FF7-43CA-85FC-AB8B2C661424}" type="datetimeFigureOut">
              <a:rPr lang="en-CA" smtClean="0"/>
              <a:t>2016-03-09</a:t>
            </a:fld>
            <a:endParaRPr lang="en-CA"/>
          </a:p>
        </p:txBody>
      </p:sp>
      <p:sp>
        <p:nvSpPr>
          <p:cNvPr id="5" name="Footer Placeholder 5"/>
          <p:cNvSpPr>
            <a:spLocks noGrp="1"/>
          </p:cNvSpPr>
          <p:nvPr>
            <p:ph type="ftr" sz="quarter" idx="11"/>
          </p:nvPr>
        </p:nvSpPr>
        <p:spPr/>
        <p:txBody>
          <a:bodyPr/>
          <a:lstStyle/>
          <a:p>
            <a:endParaRPr lang="en-CA"/>
          </a:p>
        </p:txBody>
      </p:sp>
      <p:sp>
        <p:nvSpPr>
          <p:cNvPr id="6" name="Slide Number Placeholder 6"/>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25911418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61A15FF-0FF7-43CA-85FC-AB8B2C661424}" type="datetimeFigureOut">
              <a:rPr lang="en-CA" smtClean="0"/>
              <a:t>2016-03-09</a:t>
            </a:fld>
            <a:endParaRPr lang="en-CA"/>
          </a:p>
        </p:txBody>
      </p:sp>
      <p:sp>
        <p:nvSpPr>
          <p:cNvPr id="6" name="Footer Placeholder 5"/>
          <p:cNvSpPr>
            <a:spLocks noGrp="1"/>
          </p:cNvSpPr>
          <p:nvPr>
            <p:ph type="ftr" sz="quarter" idx="11"/>
          </p:nvPr>
        </p:nvSpPr>
        <p:spPr/>
        <p:txBody>
          <a:bodyPr/>
          <a:lstStyle/>
          <a:p>
            <a:endParaRPr lang="en-CA"/>
          </a:p>
        </p:txBody>
      </p:sp>
      <p:sp>
        <p:nvSpPr>
          <p:cNvPr id="7" name="Slide Number Placeholder 6"/>
          <p:cNvSpPr>
            <a:spLocks noGrp="1"/>
          </p:cNvSpPr>
          <p:nvPr>
            <p:ph type="sldNum" sz="quarter" idx="12"/>
          </p:nvPr>
        </p:nvSpPr>
        <p:spPr/>
        <p:txBody>
          <a:bodyPr/>
          <a:lstStyle/>
          <a:p>
            <a:fld id="{EEB0D114-3FB1-4378-8978-26C967889673}" type="slidenum">
              <a:rPr lang="en-CA" smtClean="0"/>
              <a:t>‹#›</a:t>
            </a:fld>
            <a:endParaRPr lang="en-CA"/>
          </a:p>
        </p:txBody>
      </p:sp>
    </p:spTree>
    <p:extLst>
      <p:ext uri="{BB962C8B-B14F-4D97-AF65-F5344CB8AC3E}">
        <p14:creationId xmlns:p14="http://schemas.microsoft.com/office/powerpoint/2010/main" val="32831024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561A15FF-0FF7-43CA-85FC-AB8B2C661424}" type="datetimeFigureOut">
              <a:rPr lang="en-CA" smtClean="0"/>
              <a:t>2016-03-09</a:t>
            </a:fld>
            <a:endParaRPr lang="en-CA"/>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CA"/>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EEB0D114-3FB1-4378-8978-26C967889673}" type="slidenum">
              <a:rPr lang="en-CA" smtClean="0"/>
              <a:t>‹#›</a:t>
            </a:fld>
            <a:endParaRPr lang="en-CA"/>
          </a:p>
        </p:txBody>
      </p:sp>
    </p:spTree>
    <p:extLst>
      <p:ext uri="{BB962C8B-B14F-4D97-AF65-F5344CB8AC3E}">
        <p14:creationId xmlns:p14="http://schemas.microsoft.com/office/powerpoint/2010/main" val="1003094055"/>
      </p:ext>
    </p:extLst>
  </p:cSld>
  <p:clrMap bg1="dk1" tx1="lt1" bg2="dk2" tx2="lt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image" Target="../media/image15.gi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5.jpg"/><Relationship Id="rId4" Type="http://schemas.openxmlformats.org/officeDocument/2006/relationships/image" Target="../media/image24.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ca/url?sa=i&amp;rct=j&amp;q=&amp;esrc=s&amp;frm=1&amp;source=images&amp;cd=&amp;cad=rja&amp;uact=8&amp;ved=0CAcQjRw&amp;url=http://www.redbull.co.uk/cs/Satellite/en_UK/Article/Skate-Jenna-Selby-on-her-all-consuming-passion-for-skateboarding-021243274315156&amp;ei=6dwuVbndJJKkyQTq_oGgAg&amp;bvm=bv.90790515,d.aWw&amp;psig=AFQjCNHgv96fOejnRj4ViLBhjNoaYr4x0w&amp;ust=1429220955624692" TargetMode="External"/><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CA" dirty="0" smtClean="0"/>
              <a:t>Energy</a:t>
            </a:r>
            <a:endParaRPr lang="en-CA" dirty="0"/>
          </a:p>
        </p:txBody>
      </p:sp>
      <p:sp>
        <p:nvSpPr>
          <p:cNvPr id="3" name="Subtitle 2"/>
          <p:cNvSpPr>
            <a:spLocks noGrp="1"/>
          </p:cNvSpPr>
          <p:nvPr>
            <p:ph type="subTitle" idx="1"/>
          </p:nvPr>
        </p:nvSpPr>
        <p:spPr/>
        <p:txBody>
          <a:bodyPr/>
          <a:lstStyle/>
          <a:p>
            <a:endParaRPr lang="en-CA" dirty="0"/>
          </a:p>
        </p:txBody>
      </p:sp>
      <p:pic>
        <p:nvPicPr>
          <p:cNvPr id="1026" name="Picture 2" descr="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19040" y="1763638"/>
            <a:ext cx="5445759" cy="360236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019040" y="1548194"/>
            <a:ext cx="5445759" cy="215444"/>
          </a:xfrm>
          <a:prstGeom prst="rect">
            <a:avLst/>
          </a:prstGeom>
          <a:noFill/>
        </p:spPr>
        <p:txBody>
          <a:bodyPr wrap="square" rtlCol="0">
            <a:spAutoFit/>
          </a:bodyPr>
          <a:lstStyle/>
          <a:p>
            <a:r>
              <a:rPr lang="en-US" sz="800" dirty="0"/>
              <a:t>http://allheartcare.tumblr.com/post/85453426194/sports-energy-drink-consumption-linked-to</a:t>
            </a:r>
          </a:p>
        </p:txBody>
      </p:sp>
    </p:spTree>
    <p:extLst>
      <p:ext uri="{BB962C8B-B14F-4D97-AF65-F5344CB8AC3E}">
        <p14:creationId xmlns:p14="http://schemas.microsoft.com/office/powerpoint/2010/main" val="28645602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Work Energy Theorem</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CA" dirty="0" smtClean="0"/>
                  <a:t>Ok, so where does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oMath>
                </a14:m>
                <a:r>
                  <a:rPr lang="en-CA" dirty="0" smtClean="0"/>
                  <a:t> come from.</a:t>
                </a:r>
              </a:p>
              <a:p>
                <a:endParaRPr lang="en-CA" dirty="0"/>
              </a:p>
              <a:p>
                <a:r>
                  <a:rPr lang="en-CA" dirty="0" smtClean="0"/>
                  <a:t>Remember: 	</a:t>
                </a:r>
                <a14:m>
                  <m:oMath xmlns:m="http://schemas.openxmlformats.org/officeDocument/2006/math">
                    <m:r>
                      <a:rPr lang="en-CA" b="0" i="1" smtClean="0">
                        <a:latin typeface="Cambria Math" panose="02040503050406030204" pitchFamily="18" charset="0"/>
                      </a:rPr>
                      <m:t>𝑤</m:t>
                    </m:r>
                    <m:r>
                      <a:rPr lang="en-CA" i="1">
                        <a:latin typeface="Cambria Math" panose="02040503050406030204" pitchFamily="18" charset="0"/>
                      </a:rPr>
                      <m:t>=</m:t>
                    </m:r>
                    <m:r>
                      <a:rPr lang="en-CA" b="0" i="1" smtClean="0">
                        <a:latin typeface="Cambria Math" panose="02040503050406030204" pitchFamily="18" charset="0"/>
                      </a:rPr>
                      <m:t>𝐹𝑠</m:t>
                    </m:r>
                  </m:oMath>
                </a14:m>
                <a:r>
                  <a:rPr lang="en-CA" dirty="0" smtClean="0"/>
                  <a:t> </a:t>
                </a:r>
              </a:p>
              <a:p>
                <a:r>
                  <a:rPr lang="en-CA" dirty="0" smtClean="0"/>
                  <a:t>But				</a:t>
                </a:r>
                <a14:m>
                  <m:oMath xmlns:m="http://schemas.openxmlformats.org/officeDocument/2006/math">
                    <m:sSub>
                      <m:sSubPr>
                        <m:ctrlPr>
                          <a:rPr lang="en-CA" i="1">
                            <a:latin typeface="Cambria Math" panose="02040503050406030204" pitchFamily="18" charset="0"/>
                          </a:rPr>
                        </m:ctrlPr>
                      </m:sSubPr>
                      <m:e>
                        <m:r>
                          <a:rPr lang="en-CA" b="0" i="1" smtClean="0">
                            <a:latin typeface="Cambria Math" panose="02040503050406030204" pitchFamily="18" charset="0"/>
                          </a:rPr>
                          <m:t>𝐹</m:t>
                        </m:r>
                      </m:e>
                      <m:sub>
                        <m:r>
                          <a:rPr lang="en-CA" b="0" i="1" smtClean="0">
                            <a:latin typeface="Cambria Math" panose="02040503050406030204" pitchFamily="18" charset="0"/>
                          </a:rPr>
                          <m:t>𝑁𝑒𝑡</m:t>
                        </m:r>
                      </m:sub>
                    </m:sSub>
                    <m:r>
                      <a:rPr lang="en-CA" i="1">
                        <a:latin typeface="Cambria Math" panose="02040503050406030204" pitchFamily="18" charset="0"/>
                      </a:rPr>
                      <m:t>=</m:t>
                    </m:r>
                    <m:r>
                      <a:rPr lang="en-CA" b="0" i="1" smtClean="0">
                        <a:latin typeface="Cambria Math" panose="02040503050406030204" pitchFamily="18" charset="0"/>
                      </a:rPr>
                      <m:t>𝑚𝑎</m:t>
                    </m:r>
                  </m:oMath>
                </a14:m>
                <a:endParaRPr lang="en-CA" dirty="0" smtClean="0"/>
              </a:p>
              <a:p>
                <a:r>
                  <a:rPr lang="en-CA" dirty="0" smtClean="0"/>
                  <a:t>So the work done by a </a:t>
                </a:r>
                <a:r>
                  <a:rPr lang="en-CA" i="1" u="sng" dirty="0" smtClean="0"/>
                  <a:t>Net</a:t>
                </a:r>
                <a:r>
                  <a:rPr lang="en-CA" u="sng" dirty="0" smtClean="0"/>
                  <a:t> </a:t>
                </a:r>
                <a:r>
                  <a:rPr lang="en-CA" i="1" u="sng" dirty="0" smtClean="0"/>
                  <a:t>Force</a:t>
                </a:r>
                <a:r>
                  <a:rPr lang="en-CA" i="1" dirty="0" smtClean="0"/>
                  <a:t> </a:t>
                </a:r>
                <a:r>
                  <a:rPr lang="en-CA" dirty="0" smtClean="0"/>
                  <a:t>becomes</a:t>
                </a:r>
              </a:p>
              <a:p>
                <a:r>
                  <a:rPr lang="en-CA" dirty="0" smtClean="0"/>
                  <a:t> 					</a:t>
                </a:r>
                <a14:m>
                  <m:oMath xmlns:m="http://schemas.openxmlformats.org/officeDocument/2006/math">
                    <m:sSub>
                      <m:sSubPr>
                        <m:ctrlPr>
                          <a:rPr lang="en-CA" i="1">
                            <a:latin typeface="Cambria Math" panose="02040503050406030204" pitchFamily="18" charset="0"/>
                          </a:rPr>
                        </m:ctrlPr>
                      </m:sSubPr>
                      <m:e>
                        <m:r>
                          <a:rPr lang="en-CA" b="0" i="1" smtClean="0">
                            <a:latin typeface="Cambria Math" panose="02040503050406030204" pitchFamily="18" charset="0"/>
                          </a:rPr>
                          <m:t>𝑤</m:t>
                        </m:r>
                      </m:e>
                      <m:sub>
                        <m:r>
                          <a:rPr lang="en-CA" b="0" i="1" smtClean="0">
                            <a:latin typeface="Cambria Math" panose="02040503050406030204" pitchFamily="18" charset="0"/>
                          </a:rPr>
                          <m:t>𝑁𝑒𝑡</m:t>
                        </m:r>
                      </m:sub>
                    </m:sSub>
                    <m:r>
                      <a:rPr lang="en-CA" i="1">
                        <a:latin typeface="Cambria Math" panose="02040503050406030204" pitchFamily="18" charset="0"/>
                      </a:rPr>
                      <m:t>=</m:t>
                    </m:r>
                    <m:sSub>
                      <m:sSubPr>
                        <m:ctrlPr>
                          <a:rPr lang="en-CA" i="1">
                            <a:latin typeface="Cambria Math" panose="02040503050406030204" pitchFamily="18" charset="0"/>
                          </a:rPr>
                        </m:ctrlPr>
                      </m:sSubPr>
                      <m:e>
                        <m:r>
                          <a:rPr lang="en-CA" i="1">
                            <a:latin typeface="Cambria Math" panose="02040503050406030204" pitchFamily="18" charset="0"/>
                          </a:rPr>
                          <m:t>𝐹</m:t>
                        </m:r>
                      </m:e>
                      <m:sub>
                        <m:r>
                          <a:rPr lang="en-CA" i="1">
                            <a:latin typeface="Cambria Math" panose="02040503050406030204" pitchFamily="18" charset="0"/>
                          </a:rPr>
                          <m:t>𝑁𝑒𝑡</m:t>
                        </m:r>
                      </m:sub>
                    </m:sSub>
                    <m:r>
                      <a:rPr lang="en-CA" b="0" i="1" smtClean="0">
                        <a:latin typeface="Cambria Math" panose="02040503050406030204" pitchFamily="18" charset="0"/>
                      </a:rPr>
                      <m:t>𝑠</m:t>
                    </m:r>
                  </m:oMath>
                </a14:m>
                <a:endParaRPr lang="en-CA" dirty="0" smtClean="0"/>
              </a:p>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r>
                      <a:rPr lang="en-CA" b="0" i="1" smtClean="0">
                        <a:latin typeface="Cambria Math" panose="02040503050406030204" pitchFamily="18" charset="0"/>
                      </a:rPr>
                      <m:t>𝑚𝑎𝑠</m:t>
                    </m:r>
                  </m:oMath>
                </a14:m>
                <a:endParaRPr lang="en-CA" dirty="0" smtClean="0"/>
              </a:p>
              <a:p>
                <a:endParaRPr lang="en-CA"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341"/>
                </a:stretch>
              </a:blipFill>
            </p:spPr>
            <p:txBody>
              <a:bodyPr/>
              <a:lstStyle/>
              <a:p>
                <a:r>
                  <a:rPr lang="en-CA">
                    <a:noFill/>
                  </a:rPr>
                  <a:t> </a:t>
                </a:r>
              </a:p>
            </p:txBody>
          </p:sp>
        </mc:Fallback>
      </mc:AlternateContent>
      <p:sp>
        <p:nvSpPr>
          <p:cNvPr id="4" name="TextBox 3"/>
          <p:cNvSpPr txBox="1"/>
          <p:nvPr/>
        </p:nvSpPr>
        <p:spPr>
          <a:xfrm>
            <a:off x="9148430" y="6263403"/>
            <a:ext cx="2768707" cy="369332"/>
          </a:xfrm>
          <a:prstGeom prst="rect">
            <a:avLst/>
          </a:prstGeom>
          <a:noFill/>
        </p:spPr>
        <p:txBody>
          <a:bodyPr wrap="none" rtlCol="0">
            <a:spAutoFit/>
          </a:bodyPr>
          <a:lstStyle/>
          <a:p>
            <a:r>
              <a:rPr lang="en-CA" dirty="0" smtClean="0"/>
              <a:t>Continues on next slide</a:t>
            </a:r>
            <a:endParaRPr lang="en-CA" dirty="0"/>
          </a:p>
        </p:txBody>
      </p:sp>
    </p:spTree>
    <p:extLst>
      <p:ext uri="{BB962C8B-B14F-4D97-AF65-F5344CB8AC3E}">
        <p14:creationId xmlns:p14="http://schemas.microsoft.com/office/powerpoint/2010/main" val="3228642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Work Energy Theorem</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a:bodyPr>
              <a:lstStyle/>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r>
                      <a:rPr lang="en-CA" b="0" i="1" smtClean="0">
                        <a:latin typeface="Cambria Math" panose="02040503050406030204" pitchFamily="18" charset="0"/>
                      </a:rPr>
                      <m:t>𝑚𝑎𝑠</m:t>
                    </m:r>
                  </m:oMath>
                </a14:m>
                <a:endParaRPr lang="en-CA" dirty="0" smtClean="0"/>
              </a:p>
              <a:p>
                <a:r>
                  <a:rPr lang="en-CA" dirty="0" smtClean="0"/>
                  <a:t>Let’s go back to kinematics…</a:t>
                </a:r>
              </a:p>
              <a:p>
                <a:r>
                  <a:rPr lang="en-CA" dirty="0" smtClean="0"/>
                  <a:t> 					</a:t>
                </a:r>
                <a14:m>
                  <m:oMath xmlns:m="http://schemas.openxmlformats.org/officeDocument/2006/math">
                    <m:sSup>
                      <m:sSupPr>
                        <m:ctrlPr>
                          <a:rPr lang="en-CA" i="1" smtClean="0">
                            <a:latin typeface="Cambria Math" panose="02040503050406030204" pitchFamily="18" charset="0"/>
                          </a:rPr>
                        </m:ctrlPr>
                      </m:sSupPr>
                      <m:e>
                        <m:r>
                          <a:rPr lang="en-CA" b="0" i="1" smtClean="0">
                            <a:latin typeface="Cambria Math" panose="02040503050406030204" pitchFamily="18" charset="0"/>
                          </a:rPr>
                          <m:t>𝑣</m:t>
                        </m:r>
                      </m:e>
                      <m:sup>
                        <m:r>
                          <a:rPr lang="en-CA" b="0" i="1" smtClean="0">
                            <a:latin typeface="Cambria Math" panose="02040503050406030204" pitchFamily="18" charset="0"/>
                          </a:rPr>
                          <m:t>2</m:t>
                        </m:r>
                      </m:sup>
                    </m:sSup>
                    <m:r>
                      <a:rPr lang="en-CA" b="0" i="1" smtClean="0">
                        <a:latin typeface="Cambria Math" panose="02040503050406030204" pitchFamily="18" charset="0"/>
                      </a:rPr>
                      <m:t>=</m:t>
                    </m:r>
                    <m:sSup>
                      <m:sSupPr>
                        <m:ctrlPr>
                          <a:rPr lang="en-CA" b="0" i="1" smtClean="0">
                            <a:latin typeface="Cambria Math" panose="02040503050406030204" pitchFamily="18" charset="0"/>
                          </a:rPr>
                        </m:ctrlPr>
                      </m:sSupPr>
                      <m:e>
                        <m:r>
                          <a:rPr lang="en-CA" b="0" i="1" smtClean="0">
                            <a:latin typeface="Cambria Math" panose="02040503050406030204" pitchFamily="18" charset="0"/>
                          </a:rPr>
                          <m:t>𝑢</m:t>
                        </m:r>
                      </m:e>
                      <m:sup>
                        <m:r>
                          <a:rPr lang="en-CA" b="0" i="1" smtClean="0">
                            <a:latin typeface="Cambria Math" panose="02040503050406030204" pitchFamily="18" charset="0"/>
                          </a:rPr>
                          <m:t>2</m:t>
                        </m:r>
                      </m:sup>
                    </m:sSup>
                    <m:r>
                      <a:rPr lang="en-CA" b="0" i="1" smtClean="0">
                        <a:latin typeface="Cambria Math" panose="02040503050406030204" pitchFamily="18" charset="0"/>
                      </a:rPr>
                      <m:t>+2</m:t>
                    </m:r>
                    <m:r>
                      <a:rPr lang="en-CA" b="0" i="1" smtClean="0">
                        <a:latin typeface="Cambria Math" panose="02040503050406030204" pitchFamily="18" charset="0"/>
                      </a:rPr>
                      <m:t>𝑎𝑠</m:t>
                    </m:r>
                  </m:oMath>
                </a14:m>
                <a:endParaRPr lang="en-CA" dirty="0" smtClean="0"/>
              </a:p>
              <a:p>
                <a:r>
                  <a:rPr lang="en-CA" dirty="0" smtClean="0"/>
                  <a:t>Rearrange</a:t>
                </a:r>
              </a:p>
              <a:p>
                <a:r>
                  <a:rPr lang="en-CA" dirty="0" smtClean="0"/>
                  <a:t> 					</a:t>
                </a:r>
                <a14:m>
                  <m:oMath xmlns:m="http://schemas.openxmlformats.org/officeDocument/2006/math">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b="0" i="1" smtClean="0">
                        <a:latin typeface="Cambria Math" panose="02040503050406030204" pitchFamily="18" charset="0"/>
                      </a:rPr>
                      <m:t>−</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r>
                      <a:rPr lang="en-CA" b="0" i="1" smtClean="0">
                        <a:latin typeface="Cambria Math" panose="02040503050406030204" pitchFamily="18" charset="0"/>
                      </a:rPr>
                      <m:t>=</m:t>
                    </m:r>
                    <m:r>
                      <a:rPr lang="en-CA" i="1">
                        <a:latin typeface="Cambria Math" panose="02040503050406030204" pitchFamily="18" charset="0"/>
                      </a:rPr>
                      <m:t>2</m:t>
                    </m:r>
                    <m:r>
                      <a:rPr lang="en-CA" i="1">
                        <a:latin typeface="Cambria Math" panose="02040503050406030204" pitchFamily="18" charset="0"/>
                      </a:rPr>
                      <m:t>𝑎𝑠</m:t>
                    </m:r>
                  </m:oMath>
                </a14:m>
                <a:endParaRPr lang="en-CA" dirty="0"/>
              </a:p>
              <a:p>
                <a:r>
                  <a:rPr lang="en-CA" dirty="0" smtClean="0"/>
                  <a:t> 					</a:t>
                </a:r>
                <a14:m>
                  <m:oMath xmlns:m="http://schemas.openxmlformats.org/officeDocument/2006/math">
                    <m:f>
                      <m:fPr>
                        <m:ctrlPr>
                          <a:rPr lang="en-CA" i="1" smtClean="0">
                            <a:latin typeface="Cambria Math" panose="02040503050406030204" pitchFamily="18" charset="0"/>
                          </a:rPr>
                        </m:ctrlPr>
                      </m:fPr>
                      <m:num>
                        <m:d>
                          <m:dPr>
                            <m:ctrlPr>
                              <a:rPr lang="en-CA" i="1">
                                <a:latin typeface="Cambria Math" panose="02040503050406030204" pitchFamily="18" charset="0"/>
                              </a:rPr>
                            </m:ctrlPr>
                          </m:dPr>
                          <m:e>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b="0" i="1" smtClean="0">
                                <a:latin typeface="Cambria Math" panose="02040503050406030204" pitchFamily="18" charset="0"/>
                              </a:rPr>
                              <m:t>−</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e>
                        </m:d>
                      </m:num>
                      <m:den>
                        <m:r>
                          <a:rPr lang="en-CA" b="0" i="1" smtClean="0">
                            <a:latin typeface="Cambria Math" panose="02040503050406030204" pitchFamily="18" charset="0"/>
                          </a:rPr>
                          <m:t>2</m:t>
                        </m:r>
                      </m:den>
                    </m:f>
                    <m:r>
                      <a:rPr lang="en-CA" b="0" i="1" smtClean="0">
                        <a:latin typeface="Cambria Math" panose="02040503050406030204" pitchFamily="18" charset="0"/>
                      </a:rPr>
                      <m:t>=</m:t>
                    </m:r>
                    <m:r>
                      <a:rPr lang="en-CA" i="1">
                        <a:latin typeface="Cambria Math" panose="02040503050406030204" pitchFamily="18" charset="0"/>
                      </a:rPr>
                      <m:t>𝑎𝑠</m:t>
                    </m:r>
                  </m:oMath>
                </a14:m>
                <a:endParaRPr lang="en-CA" dirty="0" smtClean="0"/>
              </a:p>
              <a:p>
                <a:r>
                  <a:rPr lang="en-CA" dirty="0" smtClean="0"/>
                  <a:t>Or				</a:t>
                </a:r>
                <a14:m>
                  <m:oMath xmlns:m="http://schemas.openxmlformats.org/officeDocument/2006/math">
                    <m:f>
                      <m:fPr>
                        <m:ctrlPr>
                          <a:rPr lang="en-CA" i="1">
                            <a:latin typeface="Cambria Math" panose="02040503050406030204" pitchFamily="18" charset="0"/>
                          </a:rPr>
                        </m:ctrlPr>
                      </m:fPr>
                      <m:num>
                        <m:r>
                          <a:rPr lang="en-CA" b="0" i="1" smtClean="0">
                            <a:latin typeface="Cambria Math" panose="02040503050406030204" pitchFamily="18" charset="0"/>
                          </a:rPr>
                          <m:t>1</m:t>
                        </m:r>
                      </m:num>
                      <m:den>
                        <m:r>
                          <a:rPr lang="en-CA" i="1">
                            <a:latin typeface="Cambria Math" panose="02040503050406030204" pitchFamily="18" charset="0"/>
                          </a:rPr>
                          <m:t>2</m:t>
                        </m:r>
                      </m:den>
                    </m:f>
                    <m:d>
                      <m:dPr>
                        <m:ctrlPr>
                          <a:rPr lang="en-CA" i="1">
                            <a:latin typeface="Cambria Math" panose="02040503050406030204" pitchFamily="18" charset="0"/>
                          </a:rPr>
                        </m:ctrlPr>
                      </m:dPr>
                      <m:e>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i="1">
                            <a:latin typeface="Cambria Math" panose="02040503050406030204" pitchFamily="18" charset="0"/>
                          </a:rPr>
                          <m:t>−</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e>
                    </m:d>
                    <m:r>
                      <a:rPr lang="en-CA" i="1">
                        <a:latin typeface="Cambria Math" panose="02040503050406030204" pitchFamily="18" charset="0"/>
                      </a:rPr>
                      <m:t>=</m:t>
                    </m:r>
                    <m:r>
                      <a:rPr lang="en-CA" i="1">
                        <a:latin typeface="Cambria Math" panose="02040503050406030204" pitchFamily="18" charset="0"/>
                      </a:rPr>
                      <m:t>𝑎𝑠</m:t>
                    </m:r>
                  </m:oMath>
                </a14:m>
                <a:endParaRPr lang="en-CA" dirty="0"/>
              </a:p>
              <a:p>
                <a:endParaRPr lang="en-CA" dirty="0"/>
              </a:p>
              <a:p>
                <a:endParaRPr lang="en-CA"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341"/>
                </a:stretch>
              </a:blipFill>
            </p:spPr>
            <p:txBody>
              <a:bodyPr/>
              <a:lstStyle/>
              <a:p>
                <a:r>
                  <a:rPr lang="en-CA">
                    <a:noFill/>
                  </a:rPr>
                  <a:t> </a:t>
                </a:r>
              </a:p>
            </p:txBody>
          </p:sp>
        </mc:Fallback>
      </mc:AlternateContent>
      <p:sp>
        <p:nvSpPr>
          <p:cNvPr id="4" name="TextBox 3"/>
          <p:cNvSpPr txBox="1"/>
          <p:nvPr/>
        </p:nvSpPr>
        <p:spPr>
          <a:xfrm>
            <a:off x="9148430" y="6263403"/>
            <a:ext cx="2768707" cy="369332"/>
          </a:xfrm>
          <a:prstGeom prst="rect">
            <a:avLst/>
          </a:prstGeom>
          <a:noFill/>
        </p:spPr>
        <p:txBody>
          <a:bodyPr wrap="none" rtlCol="0">
            <a:spAutoFit/>
          </a:bodyPr>
          <a:lstStyle/>
          <a:p>
            <a:r>
              <a:rPr lang="en-CA" dirty="0" smtClean="0"/>
              <a:t>Continues on next slide</a:t>
            </a:r>
            <a:endParaRPr lang="en-CA" dirty="0"/>
          </a:p>
        </p:txBody>
      </p:sp>
    </p:spTree>
    <p:extLst>
      <p:ext uri="{BB962C8B-B14F-4D97-AF65-F5344CB8AC3E}">
        <p14:creationId xmlns:p14="http://schemas.microsoft.com/office/powerpoint/2010/main" val="13158640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Work Energy Theorem</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CA" dirty="0" smtClean="0"/>
                  <a:t>Now we have: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r>
                      <a:rPr lang="en-CA" b="0" i="1" smtClean="0">
                        <a:latin typeface="Cambria Math" panose="02040503050406030204" pitchFamily="18" charset="0"/>
                      </a:rPr>
                      <m:t>𝑚𝑎𝑠</m:t>
                    </m:r>
                  </m:oMath>
                </a14:m>
                <a:r>
                  <a:rPr lang="en-CA" dirty="0" smtClean="0"/>
                  <a:t>    and  </a:t>
                </a:r>
                <a14:m>
                  <m:oMath xmlns:m="http://schemas.openxmlformats.org/officeDocument/2006/math">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d>
                      <m:dPr>
                        <m:ctrlPr>
                          <a:rPr lang="en-CA" i="1">
                            <a:latin typeface="Cambria Math" panose="02040503050406030204" pitchFamily="18" charset="0"/>
                          </a:rPr>
                        </m:ctrlPr>
                      </m:dPr>
                      <m:e>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i="1">
                            <a:latin typeface="Cambria Math" panose="02040503050406030204" pitchFamily="18" charset="0"/>
                          </a:rPr>
                          <m:t>−</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e>
                    </m:d>
                    <m:r>
                      <a:rPr lang="en-CA" i="1">
                        <a:latin typeface="Cambria Math" panose="02040503050406030204" pitchFamily="18" charset="0"/>
                      </a:rPr>
                      <m:t>=</m:t>
                    </m:r>
                    <m:r>
                      <a:rPr lang="en-CA" i="1">
                        <a:latin typeface="Cambria Math" panose="02040503050406030204" pitchFamily="18" charset="0"/>
                      </a:rPr>
                      <m:t>𝑎𝑠</m:t>
                    </m:r>
                  </m:oMath>
                </a14:m>
                <a:endParaRPr lang="en-CA" dirty="0" smtClean="0"/>
              </a:p>
              <a:p>
                <a:r>
                  <a:rPr lang="en-CA" dirty="0" smtClean="0"/>
                  <a:t>So let’s replace the “</a:t>
                </a:r>
                <a:r>
                  <a:rPr lang="en-CA" i="1" dirty="0" smtClean="0">
                    <a:latin typeface="Times New Roman" panose="02020603050405020304" pitchFamily="18" charset="0"/>
                    <a:cs typeface="Times New Roman" panose="02020603050405020304" pitchFamily="18" charset="0"/>
                  </a:rPr>
                  <a:t>as</a:t>
                </a:r>
                <a:r>
                  <a:rPr lang="en-CA" dirty="0" smtClean="0"/>
                  <a:t>” in the first equation</a:t>
                </a:r>
              </a:p>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r>
                      <a:rPr lang="en-CA" i="1">
                        <a:latin typeface="Cambria Math" panose="02040503050406030204" pitchFamily="18" charset="0"/>
                      </a:rPr>
                      <m:t>𝑚</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d>
                      <m:dPr>
                        <m:ctrlPr>
                          <a:rPr lang="en-CA" i="1">
                            <a:latin typeface="Cambria Math" panose="02040503050406030204" pitchFamily="18" charset="0"/>
                          </a:rPr>
                        </m:ctrlPr>
                      </m:dPr>
                      <m:e>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i="1">
                            <a:latin typeface="Cambria Math" panose="02040503050406030204" pitchFamily="18" charset="0"/>
                          </a:rPr>
                          <m:t>−</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e>
                    </m:d>
                  </m:oMath>
                </a14:m>
                <a:endParaRPr lang="en-CA" dirty="0" smtClean="0"/>
              </a:p>
              <a:p>
                <a:r>
                  <a:rPr lang="en-CA" dirty="0" smtClean="0"/>
                  <a:t>This can be rearranged to:</a:t>
                </a:r>
                <a:endParaRPr lang="en-CA" dirty="0"/>
              </a:p>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r>
                      <a:rPr lang="en-CA" b="0" i="1" smtClean="0">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𝑢</m:t>
                        </m:r>
                      </m:e>
                      <m:sup>
                        <m:r>
                          <a:rPr lang="en-CA" i="1">
                            <a:latin typeface="Cambria Math" panose="02040503050406030204" pitchFamily="18" charset="0"/>
                          </a:rPr>
                          <m:t>2</m:t>
                        </m:r>
                      </m:sup>
                    </m:sSup>
                  </m:oMath>
                </a14:m>
                <a:endParaRPr lang="en-CA" dirty="0" smtClean="0"/>
              </a:p>
              <a:p>
                <a:r>
                  <a:rPr lang="en-CA" dirty="0" smtClean="0"/>
                  <a:t>Otherwise written as:</a:t>
                </a:r>
              </a:p>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sSub>
                      <m:sSubPr>
                        <m:ctrlPr>
                          <a:rPr lang="en-CA" i="1" smtClean="0">
                            <a:latin typeface="Cambria Math" panose="02040503050406030204" pitchFamily="18" charset="0"/>
                          </a:rPr>
                        </m:ctrlPr>
                      </m:sSubPr>
                      <m:e>
                        <m:r>
                          <a:rPr lang="en-CA" b="0" i="1" smtClean="0">
                            <a:latin typeface="Cambria Math" panose="02040503050406030204" pitchFamily="18" charset="0"/>
                          </a:rPr>
                          <m:t>𝐸</m:t>
                        </m:r>
                      </m:e>
                      <m:sub>
                        <m:r>
                          <a:rPr lang="en-CA" b="0" i="1" smtClean="0">
                            <a:latin typeface="Cambria Math" panose="02040503050406030204" pitchFamily="18" charset="0"/>
                          </a:rPr>
                          <m:t>𝑘𝑓𝑖𝑛𝑎𝑙</m:t>
                        </m:r>
                      </m:sub>
                    </m:sSub>
                    <m:r>
                      <a:rPr lang="en-CA" i="1">
                        <a:latin typeface="Cambria Math" panose="02040503050406030204" pitchFamily="18" charset="0"/>
                      </a:rPr>
                      <m:t>−</m:t>
                    </m:r>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r>
                          <a:rPr lang="en-CA" b="0" i="1" smtClean="0">
                            <a:latin typeface="Cambria Math" panose="02040503050406030204" pitchFamily="18" charset="0"/>
                          </a:rPr>
                          <m:t> </m:t>
                        </m:r>
                        <m:r>
                          <a:rPr lang="en-CA" b="0" i="1" smtClean="0">
                            <a:latin typeface="Cambria Math" panose="02040503050406030204" pitchFamily="18" charset="0"/>
                          </a:rPr>
                          <m:t>𝑖𝑛𝑖𝑡𝑖𝑎𝑙</m:t>
                        </m:r>
                      </m:sub>
                    </m:sSub>
                  </m:oMath>
                </a14:m>
                <a:endParaRPr lang="en-CA" dirty="0" smtClean="0"/>
              </a:p>
              <a:p>
                <a:r>
                  <a:rPr lang="en-CA" dirty="0" smtClean="0"/>
                  <a:t>Or Work done by a </a:t>
                </a:r>
                <a:r>
                  <a:rPr lang="en-CA" i="1" dirty="0" smtClean="0"/>
                  <a:t>NET</a:t>
                </a:r>
                <a:r>
                  <a:rPr lang="en-CA" dirty="0" smtClean="0"/>
                  <a:t> force gives a change in </a:t>
                </a:r>
                <a:r>
                  <a:rPr lang="en-CA" i="1" dirty="0" smtClean="0"/>
                  <a:t>kinetic</a:t>
                </a:r>
                <a:r>
                  <a:rPr lang="en-CA" dirty="0" smtClean="0"/>
                  <a:t> energy!</a:t>
                </a:r>
              </a:p>
              <a:p>
                <a:r>
                  <a:rPr lang="en-CA" dirty="0" smtClean="0"/>
                  <a:t>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𝑤</m:t>
                        </m:r>
                      </m:e>
                      <m:sub>
                        <m:r>
                          <a:rPr lang="en-CA" i="1">
                            <a:latin typeface="Cambria Math" panose="02040503050406030204" pitchFamily="18" charset="0"/>
                          </a:rPr>
                          <m:t>𝑁𝑒𝑡</m:t>
                        </m:r>
                      </m:sub>
                    </m:sSub>
                    <m:r>
                      <a:rPr lang="en-CA" i="1">
                        <a:latin typeface="Cambria Math" panose="02040503050406030204" pitchFamily="18" charset="0"/>
                      </a:rPr>
                      <m:t>=</m:t>
                    </m:r>
                    <m:sSub>
                      <m:sSubPr>
                        <m:ctrlPr>
                          <a:rPr lang="en-CA" i="1">
                            <a:latin typeface="Cambria Math" panose="02040503050406030204" pitchFamily="18" charset="0"/>
                          </a:rPr>
                        </m:ctrlPr>
                      </m:sSubPr>
                      <m:e>
                        <m:r>
                          <a:rPr lang="en-CA" i="1" smtClean="0">
                            <a:latin typeface="Cambria Math" panose="02040503050406030204" pitchFamily="18" charset="0"/>
                            <a:ea typeface="Cambria Math" panose="02040503050406030204" pitchFamily="18" charset="0"/>
                          </a:rPr>
                          <m:t>∆</m:t>
                        </m:r>
                        <m:r>
                          <a:rPr lang="en-CA" i="1">
                            <a:latin typeface="Cambria Math" panose="02040503050406030204" pitchFamily="18" charset="0"/>
                          </a:rPr>
                          <m:t>𝐸</m:t>
                        </m:r>
                      </m:e>
                      <m:sub>
                        <m:r>
                          <a:rPr lang="en-CA" i="1">
                            <a:latin typeface="Cambria Math" panose="02040503050406030204" pitchFamily="18" charset="0"/>
                          </a:rPr>
                          <m:t>𝑘</m:t>
                        </m:r>
                      </m:sub>
                    </m:sSub>
                  </m:oMath>
                </a14:m>
                <a:endParaRPr lang="en-CA"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341" t="-436"/>
                </a:stretch>
              </a:blipFill>
            </p:spPr>
            <p:txBody>
              <a:bodyPr/>
              <a:lstStyle/>
              <a:p>
                <a:r>
                  <a:rPr lang="en-CA">
                    <a:noFill/>
                  </a:rPr>
                  <a:t> </a:t>
                </a:r>
              </a:p>
            </p:txBody>
          </p:sp>
        </mc:Fallback>
      </mc:AlternateContent>
    </p:spTree>
    <p:extLst>
      <p:ext uri="{BB962C8B-B14F-4D97-AF65-F5344CB8AC3E}">
        <p14:creationId xmlns:p14="http://schemas.microsoft.com/office/powerpoint/2010/main" val="13983843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p:txBody>
          <a:bodyPr/>
          <a:lstStyle/>
          <a:p>
            <a:r>
              <a:rPr lang="en-CA" dirty="0" smtClean="0"/>
              <a:t>Stored Energy…</a:t>
            </a:r>
            <a:endParaRPr lang="en-CA" dirty="0"/>
          </a:p>
        </p:txBody>
      </p:sp>
    </p:spTree>
    <p:extLst>
      <p:ext uri="{BB962C8B-B14F-4D97-AF65-F5344CB8AC3E}">
        <p14:creationId xmlns:p14="http://schemas.microsoft.com/office/powerpoint/2010/main" val="5202233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a:xfrm>
            <a:off x="646111" y="1459502"/>
            <a:ext cx="5288804" cy="2454011"/>
          </a:xfrm>
        </p:spPr>
        <p:txBody>
          <a:bodyPr/>
          <a:lstStyle/>
          <a:p>
            <a:r>
              <a:rPr lang="en-CA" dirty="0" smtClean="0"/>
              <a:t>Energy can be stored in chemical bonds…</a:t>
            </a:r>
          </a:p>
          <a:p>
            <a:r>
              <a:rPr lang="en-CA" dirty="0" smtClean="0"/>
              <a:t>“Chemical Potential Energy”</a:t>
            </a:r>
            <a:endParaRPr lang="en-CA" dirty="0"/>
          </a:p>
        </p:txBody>
      </p:sp>
      <p:pic>
        <p:nvPicPr>
          <p:cNvPr id="2050" name="Picture 2" descr="Cartoon violen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42205" y="3562639"/>
            <a:ext cx="3235025" cy="24262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679943" y="6278792"/>
            <a:ext cx="4762500" cy="338554"/>
          </a:xfrm>
          <a:prstGeom prst="rect">
            <a:avLst/>
          </a:prstGeom>
          <a:noFill/>
        </p:spPr>
        <p:txBody>
          <a:bodyPr wrap="square" rtlCol="0">
            <a:spAutoFit/>
          </a:bodyPr>
          <a:lstStyle/>
          <a:p>
            <a:r>
              <a:rPr lang="en-CA" sz="800" dirty="0"/>
              <a:t>http://www.schoolatoz.nsw.edu.au/technology/using-technology/does-cartoon-violence-make-kids-more-aggressive</a:t>
            </a:r>
          </a:p>
        </p:txBody>
      </p:sp>
      <p:pic>
        <p:nvPicPr>
          <p:cNvPr id="2052" name="Picture 4" descr="Notre Fameux Burgers Gourmet - Our Famous Gourmet Burger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709" y="2749440"/>
            <a:ext cx="4282551" cy="342604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402709" y="6301347"/>
            <a:ext cx="4762500" cy="215444"/>
          </a:xfrm>
          <a:prstGeom prst="rect">
            <a:avLst/>
          </a:prstGeom>
          <a:noFill/>
        </p:spPr>
        <p:txBody>
          <a:bodyPr wrap="square" rtlCol="0">
            <a:spAutoFit/>
          </a:bodyPr>
          <a:lstStyle/>
          <a:p>
            <a:r>
              <a:rPr lang="en-CA" sz="800" dirty="0"/>
              <a:t>http://www.legourmetburger.com/menu/</a:t>
            </a:r>
          </a:p>
        </p:txBody>
      </p:sp>
      <p:pic>
        <p:nvPicPr>
          <p:cNvPr id="2054" name="Picture 6" descr="http://www.mattcost.com/wp-content/uploads/2014/06/KTneEMqAc.jpe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4915" y="473826"/>
            <a:ext cx="2585421" cy="258542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621246" y="200054"/>
            <a:ext cx="3212757" cy="215444"/>
          </a:xfrm>
          <a:prstGeom prst="rect">
            <a:avLst/>
          </a:prstGeom>
          <a:noFill/>
        </p:spPr>
        <p:txBody>
          <a:bodyPr wrap="square" rtlCol="0">
            <a:spAutoFit/>
          </a:bodyPr>
          <a:lstStyle/>
          <a:p>
            <a:r>
              <a:rPr lang="en-CA" sz="800" dirty="0"/>
              <a:t>http://www.mattcost.com/2014/06/11/fear-in-a-gas-can/</a:t>
            </a:r>
          </a:p>
        </p:txBody>
      </p:sp>
    </p:spTree>
    <p:extLst>
      <p:ext uri="{BB962C8B-B14F-4D97-AF65-F5344CB8AC3E}">
        <p14:creationId xmlns:p14="http://schemas.microsoft.com/office/powerpoint/2010/main" val="38380744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a:xfrm>
            <a:off x="1288663" y="1929350"/>
            <a:ext cx="8946541" cy="4195481"/>
          </a:xfrm>
        </p:spPr>
        <p:txBody>
          <a:bodyPr/>
          <a:lstStyle/>
          <a:p>
            <a:r>
              <a:rPr lang="en-CA" dirty="0"/>
              <a:t>Energy can be stored </a:t>
            </a:r>
            <a:r>
              <a:rPr lang="en-CA" dirty="0" smtClean="0"/>
              <a:t>inside the nucleus…</a:t>
            </a:r>
          </a:p>
          <a:p>
            <a:r>
              <a:rPr lang="en-CA" dirty="0" smtClean="0"/>
              <a:t>Nuclear Energy</a:t>
            </a:r>
            <a:endParaRPr lang="en-CA" dirty="0"/>
          </a:p>
        </p:txBody>
      </p:sp>
      <p:pic>
        <p:nvPicPr>
          <p:cNvPr id="6146" name="Picture 2" descr="[​IM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163" y="2433112"/>
            <a:ext cx="4909671" cy="27003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5348472" y="4917989"/>
            <a:ext cx="4981777" cy="215444"/>
          </a:xfrm>
          <a:prstGeom prst="rect">
            <a:avLst/>
          </a:prstGeom>
          <a:noFill/>
        </p:spPr>
        <p:txBody>
          <a:bodyPr wrap="square" rtlCol="0">
            <a:spAutoFit/>
          </a:bodyPr>
          <a:lstStyle/>
          <a:p>
            <a:r>
              <a:rPr lang="en-CA" sz="800" dirty="0"/>
              <a:t>https://www.physicsforums.com/threads/heavy-atomic-nucleus-image.502912/</a:t>
            </a:r>
          </a:p>
        </p:txBody>
      </p:sp>
    </p:spTree>
    <p:extLst>
      <p:ext uri="{BB962C8B-B14F-4D97-AF65-F5344CB8AC3E}">
        <p14:creationId xmlns:p14="http://schemas.microsoft.com/office/powerpoint/2010/main" val="69781355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a:xfrm>
            <a:off x="1103313" y="2052918"/>
            <a:ext cx="5280068" cy="4195481"/>
          </a:xfrm>
        </p:spPr>
        <p:txBody>
          <a:bodyPr/>
          <a:lstStyle/>
          <a:p>
            <a:r>
              <a:rPr lang="en-CA" dirty="0"/>
              <a:t>Energy can be </a:t>
            </a:r>
            <a:r>
              <a:rPr lang="en-CA" dirty="0" smtClean="0"/>
              <a:t>through the separation of electric charge</a:t>
            </a:r>
            <a:endParaRPr lang="en-CA" dirty="0"/>
          </a:p>
          <a:p>
            <a:r>
              <a:rPr lang="en-CA" dirty="0" smtClean="0"/>
              <a:t>Electric potential energy…</a:t>
            </a:r>
            <a:endParaRPr lang="en-CA" dirty="0"/>
          </a:p>
        </p:txBody>
      </p:sp>
      <p:pic>
        <p:nvPicPr>
          <p:cNvPr id="7170" name="Picture 2" descr="Lightning Strike in Oxford County Results in Fire, Ruptured Gas Li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5100" y="1476758"/>
            <a:ext cx="4608612" cy="451186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515100" y="5988626"/>
            <a:ext cx="4608612" cy="215444"/>
          </a:xfrm>
          <a:prstGeom prst="rect">
            <a:avLst/>
          </a:prstGeom>
          <a:noFill/>
        </p:spPr>
        <p:txBody>
          <a:bodyPr wrap="square" rtlCol="0">
            <a:spAutoFit/>
          </a:bodyPr>
          <a:lstStyle/>
          <a:p>
            <a:r>
              <a:rPr lang="en-CA" sz="800" dirty="0"/>
              <a:t>http://www.am980.ca/2014/05/22/oxford-county-lightning-strike/</a:t>
            </a:r>
          </a:p>
        </p:txBody>
      </p:sp>
    </p:spTree>
    <p:extLst>
      <p:ext uri="{BB962C8B-B14F-4D97-AF65-F5344CB8AC3E}">
        <p14:creationId xmlns:p14="http://schemas.microsoft.com/office/powerpoint/2010/main" val="19710447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a:xfrm>
            <a:off x="-7310098" y="1082906"/>
            <a:ext cx="1555561" cy="426313"/>
          </a:xfrm>
        </p:spPr>
        <p:txBody>
          <a:bodyPr>
            <a:normAutofit fontScale="32500" lnSpcReduction="20000"/>
          </a:bodyPr>
          <a:lstStyle/>
          <a:p>
            <a:r>
              <a:rPr lang="en-CA" dirty="0" smtClean="0"/>
              <a:t>Energy can be stored in elastic materials due to their deformation</a:t>
            </a:r>
            <a:endParaRPr lang="en-CA" dirty="0"/>
          </a:p>
        </p:txBody>
      </p:sp>
      <p:sp>
        <p:nvSpPr>
          <p:cNvPr id="7" name="TextBox 6"/>
          <p:cNvSpPr txBox="1"/>
          <p:nvPr/>
        </p:nvSpPr>
        <p:spPr>
          <a:xfrm>
            <a:off x="315179" y="5556410"/>
            <a:ext cx="4762500" cy="215444"/>
          </a:xfrm>
          <a:prstGeom prst="rect">
            <a:avLst/>
          </a:prstGeom>
          <a:noFill/>
        </p:spPr>
        <p:txBody>
          <a:bodyPr wrap="square" rtlCol="0">
            <a:spAutoFit/>
          </a:bodyPr>
          <a:lstStyle/>
          <a:p>
            <a:r>
              <a:rPr lang="en-CA" sz="800" dirty="0"/>
              <a:t>http://www.the-broad-side.com/guess-what-there-is-no-fiscal-cliff</a:t>
            </a:r>
          </a:p>
        </p:txBody>
      </p:sp>
      <p:sp>
        <p:nvSpPr>
          <p:cNvPr id="12" name="Content Placeholder 2"/>
          <p:cNvSpPr txBox="1">
            <a:spLocks/>
          </p:cNvSpPr>
          <p:nvPr/>
        </p:nvSpPr>
        <p:spPr>
          <a:xfrm>
            <a:off x="646111" y="1459502"/>
            <a:ext cx="5288804" cy="24540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CA" dirty="0" smtClean="0"/>
              <a:t>Energy can be due to an objects position in a gravitational field</a:t>
            </a:r>
          </a:p>
          <a:p>
            <a:r>
              <a:rPr lang="en-CA" dirty="0" smtClean="0"/>
              <a:t>“gravitational potential energy”</a:t>
            </a:r>
            <a:endParaRPr lang="en-CA" dirty="0"/>
          </a:p>
        </p:txBody>
      </p:sp>
      <p:pic>
        <p:nvPicPr>
          <p:cNvPr id="5122" name="Picture 2" descr="http://www.the-broad-side.com/wp-content/uploads/2012/11/Wile-E-coyote-2-300x16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5179" y="2872594"/>
            <a:ext cx="4750846" cy="266047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falling-piano-on-m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09468" y="631465"/>
            <a:ext cx="4656470" cy="436861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7209468" y="416021"/>
            <a:ext cx="4762500" cy="215444"/>
          </a:xfrm>
          <a:prstGeom prst="rect">
            <a:avLst/>
          </a:prstGeom>
          <a:noFill/>
        </p:spPr>
        <p:txBody>
          <a:bodyPr wrap="square" rtlCol="0">
            <a:spAutoFit/>
          </a:bodyPr>
          <a:lstStyle/>
          <a:p>
            <a:r>
              <a:rPr lang="en-CA" sz="800" dirty="0"/>
              <a:t>http://www.ipolitics.ca/2015/01/30/why-you-really-need-to-stop-worrying-about-terrorism/</a:t>
            </a:r>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05201" y="3302725"/>
            <a:ext cx="3590753" cy="2633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905201" y="5939941"/>
            <a:ext cx="4192424" cy="215444"/>
          </a:xfrm>
          <a:prstGeom prst="rect">
            <a:avLst/>
          </a:prstGeom>
          <a:noFill/>
        </p:spPr>
        <p:txBody>
          <a:bodyPr wrap="square" rtlCol="0">
            <a:spAutoFit/>
          </a:bodyPr>
          <a:lstStyle/>
          <a:p>
            <a:r>
              <a:rPr lang="en-US" sz="800" dirty="0"/>
              <a:t>http://www.2dayblog.com/2009/09/19/wile-e-coyote-kills-road-runner/</a:t>
            </a:r>
          </a:p>
        </p:txBody>
      </p:sp>
    </p:spTree>
    <p:extLst>
      <p:ext uri="{BB962C8B-B14F-4D97-AF65-F5344CB8AC3E}">
        <p14:creationId xmlns:p14="http://schemas.microsoft.com/office/powerpoint/2010/main" val="34805628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Gravitational Potential Energy</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CA" dirty="0" smtClean="0"/>
                  <a:t>Gravitational Potential Energy is energy stored by an object due to its location in a gravitational field.</a:t>
                </a:r>
              </a:p>
              <a:p>
                <a:r>
                  <a:rPr lang="en-CA" dirty="0" smtClean="0"/>
                  <a:t>The formula for gravitational Potential Energy is often given as:</a:t>
                </a:r>
              </a:p>
              <a:p>
                <a:pPr marL="0" indent="0">
                  <a:buNone/>
                </a:pPr>
                <a14:m>
                  <m:oMathPara xmlns:m="http://schemas.openxmlformats.org/officeDocument/2006/math">
                    <m:oMathParaPr>
                      <m:jc m:val="centerGroup"/>
                    </m:oMathParaPr>
                    <m:oMath xmlns:m="http://schemas.openxmlformats.org/officeDocument/2006/math">
                      <m:sSub>
                        <m:sSubPr>
                          <m:ctrlPr>
                            <a:rPr lang="en-CA" sz="4400" i="1" smtClean="0">
                              <a:latin typeface="Cambria Math" panose="02040503050406030204" pitchFamily="18" charset="0"/>
                            </a:rPr>
                          </m:ctrlPr>
                        </m:sSubPr>
                        <m:e>
                          <m:r>
                            <a:rPr lang="en-US" sz="4400" b="0" i="1" smtClean="0">
                              <a:latin typeface="Cambria Math"/>
                            </a:rPr>
                            <m:t>𝐸</m:t>
                          </m:r>
                        </m:e>
                        <m:sub>
                          <m:r>
                            <a:rPr lang="en-US" sz="4400" b="0" i="1" smtClean="0">
                              <a:latin typeface="Cambria Math"/>
                            </a:rPr>
                            <m:t>𝑝</m:t>
                          </m:r>
                        </m:sub>
                      </m:sSub>
                      <m:r>
                        <a:rPr lang="en-US" sz="4400" b="0" i="1" smtClean="0">
                          <a:latin typeface="Cambria Math"/>
                        </a:rPr>
                        <m:t>=</m:t>
                      </m:r>
                      <m:r>
                        <a:rPr lang="en-US" sz="4400" b="0" i="1" smtClean="0">
                          <a:latin typeface="Cambria Math"/>
                        </a:rPr>
                        <m:t>𝑚𝑔h</m:t>
                      </m:r>
                    </m:oMath>
                  </m:oMathPara>
                </a14:m>
                <a:endParaRPr lang="en-CA" dirty="0" smtClean="0"/>
              </a:p>
              <a:p>
                <a:pPr marL="0" indent="0">
                  <a:buNone/>
                </a:pPr>
                <a:r>
                  <a:rPr lang="en-CA" dirty="0" smtClean="0"/>
                  <a:t>Where:			</a:t>
                </a:r>
                <a:r>
                  <a:rPr lang="en-CA" i="1" dirty="0" err="1" smtClean="0">
                    <a:latin typeface="Times New Roman" pitchFamily="18" charset="0"/>
                    <a:cs typeface="Times New Roman" pitchFamily="18" charset="0"/>
                  </a:rPr>
                  <a:t>Ep</a:t>
                </a:r>
                <a:r>
                  <a:rPr lang="en-CA" dirty="0" smtClean="0">
                    <a:latin typeface="+mn-lt"/>
                    <a:cs typeface="Times New Roman" pitchFamily="18" charset="0"/>
                  </a:rPr>
                  <a:t> is gravitational potential energy (also EPG or PE)</a:t>
                </a:r>
              </a:p>
              <a:p>
                <a:pPr marL="0" indent="0">
                  <a:buNone/>
                </a:pPr>
                <a:r>
                  <a:rPr lang="en-CA" dirty="0">
                    <a:latin typeface="+mn-lt"/>
                    <a:cs typeface="Times New Roman" pitchFamily="18" charset="0"/>
                  </a:rPr>
                  <a:t>	</a:t>
                </a:r>
                <a:r>
                  <a:rPr lang="en-CA" dirty="0" smtClean="0">
                    <a:latin typeface="+mn-lt"/>
                    <a:cs typeface="Times New Roman" pitchFamily="18" charset="0"/>
                  </a:rPr>
                  <a:t>					in Joules (J)</a:t>
                </a:r>
              </a:p>
              <a:p>
                <a:pPr marL="0" indent="0">
                  <a:buNone/>
                </a:pPr>
                <a:r>
                  <a:rPr lang="en-CA" dirty="0">
                    <a:latin typeface="+mn-lt"/>
                    <a:cs typeface="Times New Roman" pitchFamily="18" charset="0"/>
                  </a:rPr>
                  <a:t>	</a:t>
                </a:r>
                <a:r>
                  <a:rPr lang="en-CA" dirty="0" smtClean="0">
                    <a:latin typeface="+mn-lt"/>
                    <a:cs typeface="Times New Roman" pitchFamily="18" charset="0"/>
                  </a:rPr>
                  <a:t>			</a:t>
                </a:r>
                <a:r>
                  <a:rPr lang="en-CA" dirty="0" smtClean="0"/>
                  <a:t> </a:t>
                </a:r>
                <a:r>
                  <a:rPr lang="en-CA" i="1" dirty="0" smtClean="0">
                    <a:latin typeface="Times New Roman" pitchFamily="18" charset="0"/>
                    <a:cs typeface="Times New Roman" pitchFamily="18" charset="0"/>
                  </a:rPr>
                  <a:t>m</a:t>
                </a:r>
                <a:r>
                  <a:rPr lang="en-CA" dirty="0" smtClean="0">
                    <a:cs typeface="Times New Roman" pitchFamily="18" charset="0"/>
                  </a:rPr>
                  <a:t> is mass in kg</a:t>
                </a:r>
              </a:p>
              <a:p>
                <a:pPr marL="0" indent="0">
                  <a:buNone/>
                </a:pPr>
                <a:r>
                  <a:rPr lang="en-CA" dirty="0">
                    <a:cs typeface="Times New Roman" pitchFamily="18" charset="0"/>
                  </a:rPr>
                  <a:t>	</a:t>
                </a:r>
                <a:r>
                  <a:rPr lang="en-CA" dirty="0" smtClean="0">
                    <a:cs typeface="Times New Roman" pitchFamily="18" charset="0"/>
                  </a:rPr>
                  <a:t>			</a:t>
                </a:r>
                <a:r>
                  <a:rPr lang="en-CA" i="1" dirty="0">
                    <a:latin typeface="Times New Roman" pitchFamily="18" charset="0"/>
                    <a:cs typeface="Times New Roman" pitchFamily="18" charset="0"/>
                  </a:rPr>
                  <a:t> </a:t>
                </a:r>
                <a:r>
                  <a:rPr lang="en-CA" i="1" dirty="0" smtClean="0">
                    <a:latin typeface="Times New Roman" pitchFamily="18" charset="0"/>
                    <a:cs typeface="Times New Roman" pitchFamily="18" charset="0"/>
                  </a:rPr>
                  <a:t>h</a:t>
                </a:r>
                <a:r>
                  <a:rPr lang="en-CA" dirty="0" smtClean="0">
                    <a:cs typeface="Times New Roman" pitchFamily="18" charset="0"/>
                  </a:rPr>
                  <a:t> is height </a:t>
                </a:r>
                <a:r>
                  <a:rPr lang="en-CA" i="1" dirty="0" smtClean="0">
                    <a:cs typeface="Times New Roman" pitchFamily="18" charset="0"/>
                  </a:rPr>
                  <a:t>above</a:t>
                </a:r>
                <a:r>
                  <a:rPr lang="en-CA" dirty="0" smtClean="0">
                    <a:cs typeface="Times New Roman" pitchFamily="18" charset="0"/>
                  </a:rPr>
                  <a:t> an arbitrary reference level.</a:t>
                </a:r>
                <a:endParaRPr lang="en-CA"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749" t="-727"/>
                </a:stretch>
              </a:blipFill>
            </p:spPr>
            <p:txBody>
              <a:bodyPr/>
              <a:lstStyle/>
              <a:p>
                <a:r>
                  <a:rPr lang="en-US">
                    <a:noFill/>
                  </a:rPr>
                  <a:t> </a:t>
                </a:r>
              </a:p>
            </p:txBody>
          </p:sp>
        </mc:Fallback>
      </mc:AlternateContent>
    </p:spTree>
    <p:extLst>
      <p:ext uri="{BB962C8B-B14F-4D97-AF65-F5344CB8AC3E}">
        <p14:creationId xmlns:p14="http://schemas.microsoft.com/office/powerpoint/2010/main" val="9574986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Gravitational Potential Energy</a:t>
            </a:r>
            <a:endParaRPr lang="en-CA" dirty="0"/>
          </a:p>
        </p:txBody>
      </p:sp>
      <p:sp>
        <p:nvSpPr>
          <p:cNvPr id="3" name="Content Placeholder 2"/>
          <p:cNvSpPr>
            <a:spLocks noGrp="1"/>
          </p:cNvSpPr>
          <p:nvPr>
            <p:ph idx="1"/>
          </p:nvPr>
        </p:nvSpPr>
        <p:spPr>
          <a:xfrm>
            <a:off x="604549" y="1283991"/>
            <a:ext cx="8946541" cy="4195481"/>
          </a:xfrm>
        </p:spPr>
        <p:txBody>
          <a:bodyPr/>
          <a:lstStyle/>
          <a:p>
            <a:r>
              <a:rPr lang="en-US" dirty="0" smtClean="0"/>
              <a:t>Arbitrary reference level???</a:t>
            </a:r>
          </a:p>
          <a:p>
            <a:pPr lvl="1"/>
            <a:r>
              <a:rPr lang="en-US" dirty="0" smtClean="0"/>
              <a:t>Potential energy is always relative to some “arbitrary reference level” …</a:t>
            </a:r>
          </a:p>
          <a:p>
            <a:pPr lvl="1"/>
            <a:r>
              <a:rPr lang="en-US" dirty="0" smtClean="0"/>
              <a:t>Solve the following problem to understand.</a:t>
            </a:r>
          </a:p>
          <a:p>
            <a:pPr marL="457200" lvl="1" indent="0">
              <a:buNone/>
            </a:pPr>
            <a:endParaRPr lang="en-CA" dirty="0" smtClean="0"/>
          </a:p>
        </p:txBody>
      </p:sp>
      <p:sp>
        <p:nvSpPr>
          <p:cNvPr id="4" name="TextBox 3"/>
          <p:cNvSpPr txBox="1"/>
          <p:nvPr/>
        </p:nvSpPr>
        <p:spPr>
          <a:xfrm>
            <a:off x="883228" y="2505534"/>
            <a:ext cx="4623954" cy="3970318"/>
          </a:xfrm>
          <a:prstGeom prst="rect">
            <a:avLst/>
          </a:prstGeom>
          <a:noFill/>
        </p:spPr>
        <p:txBody>
          <a:bodyPr wrap="square" rtlCol="0">
            <a:spAutoFit/>
          </a:bodyPr>
          <a:lstStyle/>
          <a:p>
            <a:pPr marL="285750" lvl="1" indent="-285750">
              <a:buFont typeface="Arial" pitchFamily="34" charset="0"/>
              <a:buChar char="•"/>
            </a:pPr>
            <a:r>
              <a:rPr lang="en-US" dirty="0" smtClean="0"/>
              <a:t>You hold an 8.0 kg cat a height of 2.0 m above the ground as shown in the diagram.</a:t>
            </a:r>
          </a:p>
          <a:p>
            <a:pPr marL="285750" lvl="1" indent="-285750">
              <a:buFont typeface="Arial" pitchFamily="34" charset="0"/>
              <a:buChar char="•"/>
            </a:pPr>
            <a:r>
              <a:rPr lang="en-US" dirty="0" smtClean="0"/>
              <a:t>Determine Gravitational Potential energy relative to:</a:t>
            </a:r>
          </a:p>
          <a:p>
            <a:pPr marL="742950" lvl="2" indent="-285750">
              <a:buFont typeface="Arial" pitchFamily="34" charset="0"/>
              <a:buChar char="•"/>
            </a:pPr>
            <a:r>
              <a:rPr lang="en-US" dirty="0" smtClean="0"/>
              <a:t>The ground</a:t>
            </a:r>
          </a:p>
          <a:p>
            <a:pPr marL="742950" lvl="2" indent="-285750">
              <a:buFont typeface="Arial" pitchFamily="34" charset="0"/>
              <a:buChar char="•"/>
            </a:pPr>
            <a:endParaRPr lang="en-US" dirty="0" smtClean="0"/>
          </a:p>
          <a:p>
            <a:pPr marL="742950" lvl="2" indent="-285750">
              <a:buFont typeface="Arial" pitchFamily="34" charset="0"/>
              <a:buChar char="•"/>
            </a:pPr>
            <a:endParaRPr lang="en-US" dirty="0"/>
          </a:p>
          <a:p>
            <a:pPr marL="742950" lvl="2" indent="-285750">
              <a:buFont typeface="Arial" pitchFamily="34" charset="0"/>
              <a:buChar char="•"/>
            </a:pPr>
            <a:r>
              <a:rPr lang="en-US" dirty="0" smtClean="0"/>
              <a:t>The top of the table.</a:t>
            </a:r>
          </a:p>
          <a:p>
            <a:endParaRPr lang="en-US" dirty="0" smtClean="0"/>
          </a:p>
          <a:p>
            <a:pPr marL="742950" lvl="2" indent="-285750">
              <a:buFont typeface="Arial" pitchFamily="34" charset="0"/>
              <a:buChar char="•"/>
            </a:pPr>
            <a:endParaRPr lang="en-US" dirty="0"/>
          </a:p>
          <a:p>
            <a:pPr marL="742950" lvl="2" indent="-285750">
              <a:buFont typeface="Arial" pitchFamily="34" charset="0"/>
              <a:buChar char="•"/>
            </a:pPr>
            <a:endParaRPr lang="en-US" dirty="0" smtClean="0"/>
          </a:p>
          <a:p>
            <a:pPr marL="742950" lvl="2" indent="-285750">
              <a:buFont typeface="Arial" pitchFamily="34" charset="0"/>
              <a:buChar char="•"/>
            </a:pPr>
            <a:r>
              <a:rPr lang="en-US" dirty="0" smtClean="0"/>
              <a:t>The nose of the giraffe. </a:t>
            </a:r>
            <a:endParaRPr lang="en-US" dirty="0"/>
          </a:p>
          <a:p>
            <a:endParaRPr lang="en-US" dirty="0"/>
          </a:p>
        </p:txBody>
      </p:sp>
      <p:pic>
        <p:nvPicPr>
          <p:cNvPr id="4098" name="Picture 2" descr="C:\Users\15654\Desktop\Diagram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62136" y="2505534"/>
            <a:ext cx="5229864" cy="4352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857747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a:t>
            </a:r>
            <a:endParaRPr lang="en-US" dirty="0"/>
          </a:p>
        </p:txBody>
      </p:sp>
      <p:sp>
        <p:nvSpPr>
          <p:cNvPr id="3" name="Content Placeholder 2"/>
          <p:cNvSpPr>
            <a:spLocks noGrp="1"/>
          </p:cNvSpPr>
          <p:nvPr>
            <p:ph idx="1"/>
          </p:nvPr>
        </p:nvSpPr>
        <p:spPr/>
        <p:txBody>
          <a:bodyPr/>
          <a:lstStyle/>
          <a:p>
            <a:r>
              <a:rPr lang="en-US" dirty="0" smtClean="0"/>
              <a:t>The concept of “Energy” is one of the most important concepts in physics. It is often given a very “simple” “mechanical definition”: The ability to do work.  This definition though, does not begin to cover how big a deal it is. “Energy” is a concept that threads itself through all aspects of physics and underpins nearly all of our understanding of the universe.</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442" y="1200058"/>
            <a:ext cx="10733278" cy="5151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2951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xit" presetSubtype="1" fill="hold" nodeType="clickEffect">
                                  <p:stCondLst>
                                    <p:cond delay="0"/>
                                  </p:stCondLst>
                                  <p:childTnLst>
                                    <p:animEffect transition="out" filter="wheel(1)">
                                      <p:cBhvr>
                                        <p:cTn id="6" dur="2000"/>
                                        <p:tgtEl>
                                          <p:spTgt spid="2050"/>
                                        </p:tgtEl>
                                      </p:cBhvr>
                                    </p:animEffect>
                                    <p:set>
                                      <p:cBhvr>
                                        <p:cTn id="7" dur="1" fill="hold">
                                          <p:stCondLst>
                                            <p:cond delay="1999"/>
                                          </p:stCondLst>
                                        </p:cTn>
                                        <p:tgtEl>
                                          <p:spTgt spid="20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Gravitational Potential Energy</a:t>
            </a:r>
            <a:endParaRPr lang="en-CA" dirty="0"/>
          </a:p>
        </p:txBody>
      </p:sp>
      <mc:AlternateContent xmlns:mc="http://schemas.openxmlformats.org/markup-compatibility/2006" xmlns:a14="http://schemas.microsoft.com/office/drawing/2010/main">
        <mc:Choice Requires="a14">
          <p:sp>
            <p:nvSpPr>
              <p:cNvPr id="4" name="TextBox 3"/>
              <p:cNvSpPr txBox="1"/>
              <p:nvPr/>
            </p:nvSpPr>
            <p:spPr>
              <a:xfrm>
                <a:off x="748145" y="1279407"/>
                <a:ext cx="5392881" cy="4994059"/>
              </a:xfrm>
              <a:prstGeom prst="rect">
                <a:avLst/>
              </a:prstGeom>
              <a:noFill/>
            </p:spPr>
            <p:txBody>
              <a:bodyPr wrap="square" rtlCol="0">
                <a:spAutoFit/>
              </a:bodyPr>
              <a:lstStyle/>
              <a:p>
                <a:pPr marL="285750" lvl="1" indent="-285750">
                  <a:buFont typeface="Arial" pitchFamily="34" charset="0"/>
                  <a:buChar char="•"/>
                </a:pPr>
                <a:r>
                  <a:rPr lang="en-US" dirty="0" smtClean="0"/>
                  <a:t>You hold an 8.0 kg cat a height of 2.0 m above the ground as shown in the diagram.</a:t>
                </a:r>
              </a:p>
              <a:p>
                <a:pPr marL="285750" lvl="1" indent="-285750">
                  <a:buFont typeface="Arial" pitchFamily="34" charset="0"/>
                  <a:buChar char="•"/>
                </a:pPr>
                <a:r>
                  <a:rPr lang="en-US" dirty="0" smtClean="0"/>
                  <a:t>Determine Gravitational Potential energy relative to:</a:t>
                </a:r>
              </a:p>
              <a:p>
                <a:pPr marL="742950" lvl="2" indent="-285750">
                  <a:buFont typeface="Arial" pitchFamily="34" charset="0"/>
                  <a:buChar char="•"/>
                </a:pPr>
                <a:r>
                  <a:rPr lang="en-US" dirty="0" smtClean="0"/>
                  <a:t>The ground</a:t>
                </a:r>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i="1">
                          <a:latin typeface="Cambria Math"/>
                        </a:rPr>
                        <m:t>𝑚𝑔h</m:t>
                      </m:r>
                    </m:oMath>
                  </m:oMathPara>
                </a14:m>
                <a:endParaRPr lang="en-CA" dirty="0" smtClean="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d>
                        <m:dPr>
                          <m:ctrlPr>
                            <a:rPr lang="en-US" i="1" smtClean="0">
                              <a:latin typeface="Cambria Math" panose="02040503050406030204" pitchFamily="18" charset="0"/>
                            </a:rPr>
                          </m:ctrlPr>
                        </m:dPr>
                        <m:e>
                          <m:r>
                            <a:rPr lang="en-US" b="0" i="1" smtClean="0">
                              <a:latin typeface="Cambria Math"/>
                            </a:rPr>
                            <m:t>8.0</m:t>
                          </m:r>
                        </m:e>
                      </m:d>
                      <m:d>
                        <m:dPr>
                          <m:ctrlPr>
                            <a:rPr lang="en-US" i="1">
                              <a:latin typeface="Cambria Math" panose="02040503050406030204" pitchFamily="18" charset="0"/>
                            </a:rPr>
                          </m:ctrlPr>
                        </m:dPr>
                        <m:e>
                          <m:r>
                            <a:rPr lang="en-US" b="0" i="1" smtClean="0">
                              <a:latin typeface="Cambria Math"/>
                            </a:rPr>
                            <m:t>9.8</m:t>
                          </m:r>
                        </m:e>
                      </m:d>
                      <m:d>
                        <m:dPr>
                          <m:ctrlPr>
                            <a:rPr lang="en-US" i="1">
                              <a:latin typeface="Cambria Math" panose="02040503050406030204" pitchFamily="18" charset="0"/>
                            </a:rPr>
                          </m:ctrlPr>
                        </m:dPr>
                        <m:e>
                          <m:r>
                            <a:rPr lang="en-US" b="0" i="1" smtClean="0">
                              <a:latin typeface="Cambria Math"/>
                            </a:rPr>
                            <m:t>2.00</m:t>
                          </m:r>
                        </m:e>
                      </m:d>
                    </m:oMath>
                  </m:oMathPara>
                </a14:m>
                <a:endParaRPr lang="en-CA"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b="0" i="1" smtClean="0">
                          <a:latin typeface="Cambria Math"/>
                        </a:rPr>
                        <m:t>156.8 </m:t>
                      </m:r>
                      <m:r>
                        <a:rPr lang="en-US" b="0" i="1" smtClean="0">
                          <a:latin typeface="Cambria Math"/>
                        </a:rPr>
                        <m:t>𝐽</m:t>
                      </m:r>
                      <m:r>
                        <a:rPr lang="en-US" b="0" i="1" smtClean="0">
                          <a:latin typeface="Cambria Math"/>
                        </a:rPr>
                        <m:t>=160</m:t>
                      </m:r>
                      <m:r>
                        <a:rPr lang="en-US" b="0" i="1" smtClean="0">
                          <a:latin typeface="Cambria Math"/>
                        </a:rPr>
                        <m:t>𝐽</m:t>
                      </m:r>
                    </m:oMath>
                  </m:oMathPara>
                </a14:m>
                <a:endParaRPr lang="en-US" dirty="0"/>
              </a:p>
              <a:p>
                <a:pPr marL="742950" lvl="2" indent="-285750">
                  <a:buFont typeface="Arial" pitchFamily="34" charset="0"/>
                  <a:buChar char="•"/>
                </a:pPr>
                <a:r>
                  <a:rPr lang="en-US" dirty="0" smtClean="0"/>
                  <a:t>The top of the table.</a:t>
                </a:r>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i="1">
                          <a:latin typeface="Cambria Math"/>
                        </a:rPr>
                        <m:t>𝑚𝑔h</m:t>
                      </m:r>
                    </m:oMath>
                  </m:oMathPara>
                </a14:m>
                <a:endParaRPr lang="en-CA"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d>
                        <m:dPr>
                          <m:ctrlPr>
                            <a:rPr lang="en-US" i="1">
                              <a:latin typeface="Cambria Math" panose="02040503050406030204" pitchFamily="18" charset="0"/>
                            </a:rPr>
                          </m:ctrlPr>
                        </m:dPr>
                        <m:e>
                          <m:r>
                            <a:rPr lang="en-US" i="1">
                              <a:latin typeface="Cambria Math"/>
                            </a:rPr>
                            <m:t>8.0</m:t>
                          </m:r>
                        </m:e>
                      </m:d>
                      <m:d>
                        <m:dPr>
                          <m:ctrlPr>
                            <a:rPr lang="en-US" i="1">
                              <a:latin typeface="Cambria Math" panose="02040503050406030204" pitchFamily="18" charset="0"/>
                            </a:rPr>
                          </m:ctrlPr>
                        </m:dPr>
                        <m:e>
                          <m:r>
                            <a:rPr lang="en-US" i="1">
                              <a:latin typeface="Cambria Math"/>
                            </a:rPr>
                            <m:t>9.8</m:t>
                          </m:r>
                        </m:e>
                      </m:d>
                      <m:d>
                        <m:dPr>
                          <m:ctrlPr>
                            <a:rPr lang="en-US" i="1">
                              <a:latin typeface="Cambria Math" panose="02040503050406030204" pitchFamily="18" charset="0"/>
                            </a:rPr>
                          </m:ctrlPr>
                        </m:dPr>
                        <m:e>
                          <m:r>
                            <a:rPr lang="en-US" i="1">
                              <a:latin typeface="Cambria Math"/>
                            </a:rPr>
                            <m:t>2.00</m:t>
                          </m:r>
                          <m:r>
                            <a:rPr lang="en-US" b="0" i="1" smtClean="0">
                              <a:latin typeface="Cambria Math"/>
                            </a:rPr>
                            <m:t>−0.75</m:t>
                          </m:r>
                        </m:e>
                      </m:d>
                    </m:oMath>
                  </m:oMathPara>
                </a14:m>
                <a:endParaRPr lang="en-CA"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b="0" i="1" smtClean="0">
                          <a:latin typeface="Cambria Math"/>
                        </a:rPr>
                        <m:t>98</m:t>
                      </m:r>
                      <m:r>
                        <a:rPr lang="en-US" b="0" i="1" smtClean="0">
                          <a:latin typeface="Cambria Math"/>
                        </a:rPr>
                        <m:t>𝐽</m:t>
                      </m:r>
                    </m:oMath>
                  </m:oMathPara>
                </a14:m>
                <a:endParaRPr lang="en-US" dirty="0"/>
              </a:p>
              <a:p>
                <a:pPr marL="742950" lvl="2" indent="-285750">
                  <a:buFont typeface="Arial" pitchFamily="34" charset="0"/>
                  <a:buChar char="•"/>
                </a:pPr>
                <a:r>
                  <a:rPr lang="en-US" dirty="0" smtClean="0"/>
                  <a:t>The nose of the giraffe. </a:t>
                </a:r>
                <a:endParaRPr lang="en-US"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i="1">
                          <a:latin typeface="Cambria Math"/>
                        </a:rPr>
                        <m:t>𝑚𝑔h</m:t>
                      </m:r>
                    </m:oMath>
                  </m:oMathPara>
                </a14:m>
                <a:endParaRPr lang="en-CA"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d>
                        <m:dPr>
                          <m:ctrlPr>
                            <a:rPr lang="en-US" i="1">
                              <a:latin typeface="Cambria Math" panose="02040503050406030204" pitchFamily="18" charset="0"/>
                            </a:rPr>
                          </m:ctrlPr>
                        </m:dPr>
                        <m:e>
                          <m:r>
                            <a:rPr lang="en-US" i="1">
                              <a:latin typeface="Cambria Math"/>
                            </a:rPr>
                            <m:t>8.0</m:t>
                          </m:r>
                        </m:e>
                      </m:d>
                      <m:d>
                        <m:dPr>
                          <m:ctrlPr>
                            <a:rPr lang="en-US" i="1">
                              <a:latin typeface="Cambria Math" panose="02040503050406030204" pitchFamily="18" charset="0"/>
                            </a:rPr>
                          </m:ctrlPr>
                        </m:dPr>
                        <m:e>
                          <m:r>
                            <a:rPr lang="en-US" i="1">
                              <a:latin typeface="Cambria Math"/>
                            </a:rPr>
                            <m:t>9.8</m:t>
                          </m:r>
                        </m:e>
                      </m:d>
                      <m:d>
                        <m:dPr>
                          <m:ctrlPr>
                            <a:rPr lang="en-US" i="1">
                              <a:latin typeface="Cambria Math" panose="02040503050406030204" pitchFamily="18" charset="0"/>
                            </a:rPr>
                          </m:ctrlPr>
                        </m:dPr>
                        <m:e>
                          <m:r>
                            <a:rPr lang="en-US" i="1">
                              <a:latin typeface="Cambria Math"/>
                            </a:rPr>
                            <m:t>2.00</m:t>
                          </m:r>
                          <m:r>
                            <a:rPr lang="en-US" b="0" i="1" smtClean="0">
                              <a:latin typeface="Cambria Math"/>
                            </a:rPr>
                            <m:t>−4.00</m:t>
                          </m:r>
                        </m:e>
                      </m:d>
                    </m:oMath>
                  </m:oMathPara>
                </a14:m>
                <a:endParaRPr lang="en-CA" dirty="0"/>
              </a:p>
              <a:p>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b="0" i="1" smtClean="0">
                          <a:latin typeface="Cambria Math"/>
                        </a:rPr>
                        <m:t>−</m:t>
                      </m:r>
                      <m:r>
                        <a:rPr lang="en-US" i="1">
                          <a:latin typeface="Cambria Math"/>
                        </a:rPr>
                        <m:t>156.8 </m:t>
                      </m:r>
                      <m:r>
                        <a:rPr lang="en-US" i="1">
                          <a:latin typeface="Cambria Math"/>
                        </a:rPr>
                        <m:t>𝐽</m:t>
                      </m:r>
                      <m:r>
                        <a:rPr lang="en-US" i="1">
                          <a:latin typeface="Cambria Math"/>
                        </a:rPr>
                        <m:t>=−160</m:t>
                      </m:r>
                      <m:r>
                        <a:rPr lang="en-US" i="1">
                          <a:latin typeface="Cambria Math"/>
                        </a:rPr>
                        <m:t>𝐽</m:t>
                      </m:r>
                    </m:oMath>
                  </m:oMathPara>
                </a14:m>
                <a:endParaRPr lang="en-US" dirty="0"/>
              </a:p>
              <a:p>
                <a:endParaRPr lang="en-US" dirty="0"/>
              </a:p>
            </p:txBody>
          </p:sp>
        </mc:Choice>
        <mc:Fallback xmlns="">
          <p:sp>
            <p:nvSpPr>
              <p:cNvPr id="4" name="TextBox 3"/>
              <p:cNvSpPr txBox="1">
                <a:spLocks noRot="1" noChangeAspect="1" noMove="1" noResize="1" noEditPoints="1" noAdjustHandles="1" noChangeArrowheads="1" noChangeShapeType="1" noTextEdit="1"/>
              </p:cNvSpPr>
              <p:nvPr/>
            </p:nvSpPr>
            <p:spPr>
              <a:xfrm>
                <a:off x="748145" y="1279407"/>
                <a:ext cx="5392881" cy="4994059"/>
              </a:xfrm>
              <a:prstGeom prst="rect">
                <a:avLst/>
              </a:prstGeom>
              <a:blipFill rotWithShape="1">
                <a:blip r:embed="rId3"/>
                <a:stretch>
                  <a:fillRect l="-792" t="-611" r="-452"/>
                </a:stretch>
              </a:blipFill>
            </p:spPr>
            <p:txBody>
              <a:bodyPr/>
              <a:lstStyle/>
              <a:p>
                <a:r>
                  <a:rPr lang="en-US">
                    <a:noFill/>
                  </a:rPr>
                  <a:t> </a:t>
                </a:r>
              </a:p>
            </p:txBody>
          </p:sp>
        </mc:Fallback>
      </mc:AlternateContent>
      <p:pic>
        <p:nvPicPr>
          <p:cNvPr id="5" name="Picture 2" descr="C:\Users\15654\Desktop\Diagram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62136" y="2505534"/>
            <a:ext cx="5229864" cy="43524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40611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Gravitational Potential Energy</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103312" y="2052918"/>
                <a:ext cx="9894888" cy="4195481"/>
              </a:xfrm>
            </p:spPr>
            <p:txBody>
              <a:bodyPr>
                <a:normAutofit fontScale="85000" lnSpcReduction="10000"/>
              </a:bodyPr>
              <a:lstStyle/>
              <a:p>
                <a:r>
                  <a:rPr lang="en-CA" dirty="0" smtClean="0"/>
                  <a:t>Notice how the equation</a:t>
                </a:r>
              </a:p>
              <a:p>
                <a:pPr marL="0" indent="0">
                  <a:buNone/>
                </a:pPr>
                <a14:m>
                  <m:oMathPara xmlns:m="http://schemas.openxmlformats.org/officeDocument/2006/math">
                    <m:oMathParaPr>
                      <m:jc m:val="centerGroup"/>
                    </m:oMathParaPr>
                    <m:oMath xmlns:m="http://schemas.openxmlformats.org/officeDocument/2006/math">
                      <m:sSub>
                        <m:sSubPr>
                          <m:ctrlPr>
                            <a:rPr lang="en-CA" i="1" smtClean="0">
                              <a:latin typeface="Cambria Math" panose="02040503050406030204" pitchFamily="18" charset="0"/>
                            </a:rPr>
                          </m:ctrlPr>
                        </m:sSubPr>
                        <m:e>
                          <m:r>
                            <a:rPr lang="en-CA" b="0" i="1" smtClean="0">
                              <a:latin typeface="Cambria Math" panose="02040503050406030204" pitchFamily="18" charset="0"/>
                            </a:rPr>
                            <m:t>𝐸</m:t>
                          </m:r>
                        </m:e>
                        <m:sub>
                          <m:r>
                            <a:rPr lang="en-CA" b="0" i="1" smtClean="0">
                              <a:latin typeface="Cambria Math" panose="02040503050406030204" pitchFamily="18" charset="0"/>
                            </a:rPr>
                            <m:t>𝑝</m:t>
                          </m:r>
                        </m:sub>
                      </m:sSub>
                      <m:r>
                        <a:rPr lang="en-CA" b="0" i="1" smtClean="0">
                          <a:latin typeface="Cambria Math" panose="02040503050406030204" pitchFamily="18" charset="0"/>
                        </a:rPr>
                        <m:t>=</m:t>
                      </m:r>
                      <m:r>
                        <a:rPr lang="en-CA" b="0" i="1" smtClean="0">
                          <a:latin typeface="Cambria Math" panose="02040503050406030204" pitchFamily="18" charset="0"/>
                        </a:rPr>
                        <m:t>𝑚𝑔h</m:t>
                      </m:r>
                    </m:oMath>
                  </m:oMathPara>
                </a14:m>
                <a:endParaRPr lang="en-CA" dirty="0" smtClean="0"/>
              </a:p>
              <a:p>
                <a:pPr marL="0" indent="0">
                  <a:buNone/>
                </a:pPr>
                <a:r>
                  <a:rPr lang="en-CA" dirty="0" smtClean="0"/>
                  <a:t>	is very similar to the equation you derived for “work done against gravity”?</a:t>
                </a:r>
              </a:p>
              <a:p>
                <a:pPr marL="0" indent="0">
                  <a:buNone/>
                </a:pPr>
                <a14:m>
                  <m:oMathPara xmlns:m="http://schemas.openxmlformats.org/officeDocument/2006/math">
                    <m:oMathParaPr>
                      <m:jc m:val="centerGroup"/>
                    </m:oMathParaPr>
                    <m:oMath xmlns:m="http://schemas.openxmlformats.org/officeDocument/2006/math">
                      <m:r>
                        <a:rPr lang="en-CA" b="0" i="1" smtClean="0">
                          <a:latin typeface="Cambria Math" panose="02040503050406030204" pitchFamily="18" charset="0"/>
                        </a:rPr>
                        <m:t>𝑤</m:t>
                      </m:r>
                      <m:r>
                        <a:rPr lang="en-CA" b="0" i="1" smtClean="0">
                          <a:latin typeface="Cambria Math" panose="02040503050406030204" pitchFamily="18" charset="0"/>
                        </a:rPr>
                        <m:t>=</m:t>
                      </m:r>
                      <m:sSub>
                        <m:sSubPr>
                          <m:ctrlPr>
                            <a:rPr lang="en-CA" b="0" i="1" smtClean="0">
                              <a:latin typeface="Cambria Math" panose="02040503050406030204" pitchFamily="18" charset="0"/>
                            </a:rPr>
                          </m:ctrlPr>
                        </m:sSubPr>
                        <m:e>
                          <m:r>
                            <a:rPr lang="en-CA" b="0" i="1" smtClean="0">
                              <a:latin typeface="Cambria Math" panose="02040503050406030204" pitchFamily="18" charset="0"/>
                            </a:rPr>
                            <m:t>𝐹</m:t>
                          </m:r>
                        </m:e>
                        <m:sub>
                          <m:r>
                            <a:rPr lang="en-CA" b="0" i="1" smtClean="0">
                              <a:latin typeface="Cambria Math" panose="02040503050406030204" pitchFamily="18" charset="0"/>
                            </a:rPr>
                            <m:t>𝑔</m:t>
                          </m:r>
                        </m:sub>
                      </m:sSub>
                      <m:r>
                        <a:rPr lang="en-CA" b="0" i="1" smtClean="0">
                          <a:latin typeface="Cambria Math" panose="02040503050406030204" pitchFamily="18" charset="0"/>
                        </a:rPr>
                        <m:t>𝑠</m:t>
                      </m:r>
                      <m:func>
                        <m:funcPr>
                          <m:ctrlPr>
                            <a:rPr lang="en-CA" b="0" i="1" smtClean="0">
                              <a:latin typeface="Cambria Math" panose="02040503050406030204" pitchFamily="18" charset="0"/>
                            </a:rPr>
                          </m:ctrlPr>
                        </m:funcPr>
                        <m:fName>
                          <m:r>
                            <m:rPr>
                              <m:sty m:val="p"/>
                            </m:rPr>
                            <a:rPr lang="en-CA" b="0" i="0" smtClean="0">
                              <a:latin typeface="Cambria Math" panose="02040503050406030204" pitchFamily="18" charset="0"/>
                            </a:rPr>
                            <m:t>cos</m:t>
                          </m:r>
                        </m:fName>
                        <m:e>
                          <m:r>
                            <a:rPr lang="en-CA" b="0" i="1" smtClean="0">
                              <a:latin typeface="Cambria Math" panose="02040503050406030204" pitchFamily="18" charset="0"/>
                              <a:ea typeface="Cambria Math" panose="02040503050406030204" pitchFamily="18" charset="0"/>
                            </a:rPr>
                            <m:t>𝜃</m:t>
                          </m:r>
                        </m:e>
                      </m:func>
                    </m:oMath>
                  </m:oMathPara>
                </a14:m>
                <a:endParaRPr lang="en-CA" dirty="0" smtClean="0"/>
              </a:p>
              <a:p>
                <a:pPr marL="0" indent="0">
                  <a:buNone/>
                </a:pPr>
                <a14:m>
                  <m:oMathPara xmlns:m="http://schemas.openxmlformats.org/officeDocument/2006/math">
                    <m:oMathParaPr>
                      <m:jc m:val="centerGroup"/>
                    </m:oMathParaPr>
                    <m:oMath xmlns:m="http://schemas.openxmlformats.org/officeDocument/2006/math">
                      <m:r>
                        <a:rPr lang="en-CA" i="1">
                          <a:latin typeface="Cambria Math" panose="02040503050406030204" pitchFamily="18" charset="0"/>
                        </a:rPr>
                        <m:t>𝑤</m:t>
                      </m:r>
                      <m:r>
                        <a:rPr lang="en-CA" i="1">
                          <a:latin typeface="Cambria Math" panose="02040503050406030204" pitchFamily="18" charset="0"/>
                        </a:rPr>
                        <m:t>=</m:t>
                      </m:r>
                      <m:r>
                        <a:rPr lang="en-CA" b="0" i="1" smtClean="0">
                          <a:latin typeface="Cambria Math" panose="02040503050406030204" pitchFamily="18" charset="0"/>
                        </a:rPr>
                        <m:t>𝑚𝑔</m:t>
                      </m:r>
                      <m:r>
                        <a:rPr lang="en-CA" i="1">
                          <a:latin typeface="Cambria Math" panose="02040503050406030204" pitchFamily="18" charset="0"/>
                        </a:rPr>
                        <m:t>𝑠</m:t>
                      </m:r>
                      <m:func>
                        <m:funcPr>
                          <m:ctrlPr>
                            <a:rPr lang="en-CA" i="1" smtClean="0">
                              <a:latin typeface="Cambria Math" panose="02040503050406030204" pitchFamily="18" charset="0"/>
                            </a:rPr>
                          </m:ctrlPr>
                        </m:funcPr>
                        <m:fName>
                          <m:r>
                            <m:rPr>
                              <m:sty m:val="p"/>
                            </m:rPr>
                            <a:rPr lang="en-CA" i="0" smtClean="0">
                              <a:latin typeface="Cambria Math" panose="02040503050406030204" pitchFamily="18" charset="0"/>
                            </a:rPr>
                            <m:t>cos</m:t>
                          </m:r>
                        </m:fName>
                        <m:e>
                          <m:r>
                            <a:rPr lang="en-CA" i="1" smtClean="0">
                              <a:latin typeface="Cambria Math" panose="02040503050406030204" pitchFamily="18" charset="0"/>
                              <a:ea typeface="Cambria Math" panose="02040503050406030204" pitchFamily="18" charset="0"/>
                            </a:rPr>
                            <m:t>𝜃</m:t>
                          </m:r>
                        </m:e>
                      </m:func>
                    </m:oMath>
                  </m:oMathPara>
                </a14:m>
                <a:endParaRPr lang="en-CA" dirty="0" smtClean="0"/>
              </a:p>
              <a:p>
                <a:pPr marL="0" indent="0">
                  <a:buNone/>
                </a:pPr>
                <a:endParaRPr lang="en-CA" dirty="0" smtClean="0"/>
              </a:p>
              <a:p>
                <a:pPr marL="0" indent="0">
                  <a:buNone/>
                </a:pPr>
                <a:r>
                  <a:rPr lang="en-CA" dirty="0" smtClean="0"/>
                  <a:t>That’s because </a:t>
                </a:r>
                <a:r>
                  <a:rPr lang="en-CA" sz="2100" b="1" dirty="0" smtClean="0"/>
                  <a:t>work done against gravity is potential energy</a:t>
                </a:r>
                <a:r>
                  <a:rPr lang="en-CA" dirty="0" smtClean="0"/>
                  <a:t>!!!</a:t>
                </a:r>
              </a:p>
              <a:p>
                <a:r>
                  <a:rPr lang="en-CA" dirty="0" smtClean="0"/>
                  <a:t>Another definition for gravitational potential energy is</a:t>
                </a:r>
              </a:p>
              <a:p>
                <a:pPr lvl="1"/>
                <a:r>
                  <a:rPr lang="en-CA" sz="1900" b="1" dirty="0" smtClean="0"/>
                  <a:t>Work done against gravity to get an object to a height “h” above a reference level.</a:t>
                </a:r>
              </a:p>
              <a:p>
                <a:r>
                  <a:rPr lang="en-CA" dirty="0" smtClean="0"/>
                  <a:t>This helps explain how the potential energy of the cat relative to the giraffe’s head is negative.  In fact you don’t need to do work to get the cat to the height “above” the giraffe’s head, in fact, you have to do work to get the cat from it’s current location to the giraffe’s head… That’s what the negative means </a:t>
                </a: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103312" y="2052918"/>
                <a:ext cx="9894888" cy="4195481"/>
              </a:xfrm>
              <a:blipFill rotWithShape="1">
                <a:blip r:embed="rId2"/>
                <a:stretch>
                  <a:fillRect l="-431" t="-1017" r="-616"/>
                </a:stretch>
              </a:blipFill>
            </p:spPr>
            <p:txBody>
              <a:bodyPr/>
              <a:lstStyle/>
              <a:p>
                <a:r>
                  <a:rPr lang="en-US">
                    <a:noFill/>
                  </a:rPr>
                  <a:t> </a:t>
                </a:r>
              </a:p>
            </p:txBody>
          </p:sp>
        </mc:Fallback>
      </mc:AlternateContent>
    </p:spTree>
    <p:extLst>
      <p:ext uri="{BB962C8B-B14F-4D97-AF65-F5344CB8AC3E}">
        <p14:creationId xmlns:p14="http://schemas.microsoft.com/office/powerpoint/2010/main" val="19530704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Potential Energy</a:t>
            </a:r>
            <a:endParaRPr lang="en-CA" dirty="0"/>
          </a:p>
        </p:txBody>
      </p:sp>
      <p:sp>
        <p:nvSpPr>
          <p:cNvPr id="3" name="Content Placeholder 2"/>
          <p:cNvSpPr>
            <a:spLocks noGrp="1"/>
          </p:cNvSpPr>
          <p:nvPr>
            <p:ph idx="1"/>
          </p:nvPr>
        </p:nvSpPr>
        <p:spPr>
          <a:xfrm>
            <a:off x="-7310098" y="1082906"/>
            <a:ext cx="1555561" cy="426313"/>
          </a:xfrm>
        </p:spPr>
        <p:txBody>
          <a:bodyPr>
            <a:normAutofit fontScale="32500" lnSpcReduction="20000"/>
          </a:bodyPr>
          <a:lstStyle/>
          <a:p>
            <a:r>
              <a:rPr lang="en-CA" dirty="0" smtClean="0"/>
              <a:t>Energy can be stored in elastic materials due to their deformation</a:t>
            </a:r>
            <a:endParaRPr lang="en-CA" dirty="0"/>
          </a:p>
        </p:txBody>
      </p:sp>
      <p:sp>
        <p:nvSpPr>
          <p:cNvPr id="4" name="TextBox 3"/>
          <p:cNvSpPr txBox="1"/>
          <p:nvPr/>
        </p:nvSpPr>
        <p:spPr>
          <a:xfrm>
            <a:off x="5812125" y="5647965"/>
            <a:ext cx="4762500" cy="215444"/>
          </a:xfrm>
          <a:prstGeom prst="rect">
            <a:avLst/>
          </a:prstGeom>
          <a:noFill/>
        </p:spPr>
        <p:txBody>
          <a:bodyPr wrap="square" rtlCol="0">
            <a:spAutoFit/>
          </a:bodyPr>
          <a:lstStyle/>
          <a:p>
            <a:r>
              <a:rPr lang="en-CA" sz="800" dirty="0"/>
              <a:t>http://wallpaper-kid.com/bows-and-arrow-wallpaper.htm</a:t>
            </a:r>
          </a:p>
        </p:txBody>
      </p:sp>
      <p:sp>
        <p:nvSpPr>
          <p:cNvPr id="7" name="TextBox 6"/>
          <p:cNvSpPr txBox="1"/>
          <p:nvPr/>
        </p:nvSpPr>
        <p:spPr>
          <a:xfrm>
            <a:off x="585972" y="6063348"/>
            <a:ext cx="4762500" cy="215444"/>
          </a:xfrm>
          <a:prstGeom prst="rect">
            <a:avLst/>
          </a:prstGeom>
          <a:noFill/>
        </p:spPr>
        <p:txBody>
          <a:bodyPr wrap="square" rtlCol="0">
            <a:spAutoFit/>
          </a:bodyPr>
          <a:lstStyle/>
          <a:p>
            <a:r>
              <a:rPr lang="en-CA" sz="800" dirty="0"/>
              <a:t>http://www.hickorees.com/brand/the-original-tree-swing/product/old-time-sling-shot/</a:t>
            </a:r>
          </a:p>
        </p:txBody>
      </p:sp>
      <p:pic>
        <p:nvPicPr>
          <p:cNvPr id="3074" name="Picture 2" descr="http://media2.hickorees.com/image/SlingShot_L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6111" y="2972886"/>
            <a:ext cx="3267247" cy="309046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toonswallpapers.com/user-content/uploads/wall/o/13/Brave-Merida-With-Bow-And-Arrow-2560x1600-Wallpaper-ToonsWallpapers.co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21246" y="2305345"/>
            <a:ext cx="5144258" cy="3215161"/>
          </a:xfrm>
          <a:prstGeom prst="rect">
            <a:avLst/>
          </a:prstGeom>
          <a:noFill/>
          <a:extLst>
            <a:ext uri="{909E8E84-426E-40DD-AFC4-6F175D3DCCD1}">
              <a14:hiddenFill xmlns:a14="http://schemas.microsoft.com/office/drawing/2010/main">
                <a:solidFill>
                  <a:srgbClr val="FFFFFF"/>
                </a:solidFill>
              </a14:hiddenFill>
            </a:ext>
          </a:extLst>
        </p:spPr>
      </p:pic>
      <p:sp>
        <p:nvSpPr>
          <p:cNvPr id="12" name="Content Placeholder 2"/>
          <p:cNvSpPr txBox="1">
            <a:spLocks/>
          </p:cNvSpPr>
          <p:nvPr/>
        </p:nvSpPr>
        <p:spPr>
          <a:xfrm>
            <a:off x="646111" y="1459502"/>
            <a:ext cx="5288804" cy="2454011"/>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a:lstStyle>
          <a:p>
            <a:r>
              <a:rPr lang="en-CA" dirty="0" smtClean="0"/>
              <a:t>Energy can be stored in elastic materials…</a:t>
            </a:r>
          </a:p>
          <a:p>
            <a:r>
              <a:rPr lang="en-CA" dirty="0" smtClean="0"/>
              <a:t>“Elastic Potential Energy”</a:t>
            </a:r>
            <a:endParaRPr lang="en-CA" dirty="0"/>
          </a:p>
        </p:txBody>
      </p:sp>
      <p:sp>
        <p:nvSpPr>
          <p:cNvPr id="6" name="TextBox 5"/>
          <p:cNvSpPr txBox="1"/>
          <p:nvPr/>
        </p:nvSpPr>
        <p:spPr>
          <a:xfrm>
            <a:off x="4893276" y="6488668"/>
            <a:ext cx="7006281" cy="369332"/>
          </a:xfrm>
          <a:prstGeom prst="rect">
            <a:avLst/>
          </a:prstGeom>
          <a:noFill/>
        </p:spPr>
        <p:txBody>
          <a:bodyPr wrap="square" rtlCol="0">
            <a:spAutoFit/>
          </a:bodyPr>
          <a:lstStyle/>
          <a:p>
            <a:r>
              <a:rPr lang="en-CA" dirty="0" smtClean="0"/>
              <a:t>It’s worth noting, that his has to do with chemical bonds too!</a:t>
            </a:r>
            <a:endParaRPr lang="en-CA" dirty="0"/>
          </a:p>
        </p:txBody>
      </p:sp>
    </p:spTree>
    <p:extLst>
      <p:ext uri="{BB962C8B-B14F-4D97-AF65-F5344CB8AC3E}">
        <p14:creationId xmlns:p14="http://schemas.microsoft.com/office/powerpoint/2010/main" val="1032737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wipe(down)">
                                      <p:cBhvr>
                                        <p:cTn id="7" dur="580">
                                          <p:stCondLst>
                                            <p:cond delay="0"/>
                                          </p:stCondLst>
                                        </p:cTn>
                                        <p:tgtEl>
                                          <p:spTgt spid="3074"/>
                                        </p:tgtEl>
                                      </p:cBhvr>
                                    </p:animEffect>
                                    <p:anim calcmode="lin" valueType="num">
                                      <p:cBhvr>
                                        <p:cTn id="8" dur="1822" tmFilter="0,0; 0.14,0.36; 0.43,0.73; 0.71,0.91; 1.0,1.0">
                                          <p:stCondLst>
                                            <p:cond delay="0"/>
                                          </p:stCondLst>
                                        </p:cTn>
                                        <p:tgtEl>
                                          <p:spTgt spid="307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07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07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07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074"/>
                                        </p:tgtEl>
                                        <p:attrNameLst>
                                          <p:attrName>ppt_y</p:attrName>
                                        </p:attrNameLst>
                                      </p:cBhvr>
                                      <p:tavLst>
                                        <p:tav tm="0" fmla="#ppt_y-sin(pi*$)/81">
                                          <p:val>
                                            <p:fltVal val="0"/>
                                          </p:val>
                                        </p:tav>
                                        <p:tav tm="100000">
                                          <p:val>
                                            <p:fltVal val="1"/>
                                          </p:val>
                                        </p:tav>
                                      </p:tavLst>
                                    </p:anim>
                                    <p:animScale>
                                      <p:cBhvr>
                                        <p:cTn id="13" dur="26">
                                          <p:stCondLst>
                                            <p:cond delay="650"/>
                                          </p:stCondLst>
                                        </p:cTn>
                                        <p:tgtEl>
                                          <p:spTgt spid="3074"/>
                                        </p:tgtEl>
                                      </p:cBhvr>
                                      <p:to x="100000" y="60000"/>
                                    </p:animScale>
                                    <p:animScale>
                                      <p:cBhvr>
                                        <p:cTn id="14" dur="166" decel="50000">
                                          <p:stCondLst>
                                            <p:cond delay="676"/>
                                          </p:stCondLst>
                                        </p:cTn>
                                        <p:tgtEl>
                                          <p:spTgt spid="3074"/>
                                        </p:tgtEl>
                                      </p:cBhvr>
                                      <p:to x="100000" y="100000"/>
                                    </p:animScale>
                                    <p:animScale>
                                      <p:cBhvr>
                                        <p:cTn id="15" dur="26">
                                          <p:stCondLst>
                                            <p:cond delay="1312"/>
                                          </p:stCondLst>
                                        </p:cTn>
                                        <p:tgtEl>
                                          <p:spTgt spid="3074"/>
                                        </p:tgtEl>
                                      </p:cBhvr>
                                      <p:to x="100000" y="80000"/>
                                    </p:animScale>
                                    <p:animScale>
                                      <p:cBhvr>
                                        <p:cTn id="16" dur="166" decel="50000">
                                          <p:stCondLst>
                                            <p:cond delay="1338"/>
                                          </p:stCondLst>
                                        </p:cTn>
                                        <p:tgtEl>
                                          <p:spTgt spid="3074"/>
                                        </p:tgtEl>
                                      </p:cBhvr>
                                      <p:to x="100000" y="100000"/>
                                    </p:animScale>
                                    <p:animScale>
                                      <p:cBhvr>
                                        <p:cTn id="17" dur="26">
                                          <p:stCondLst>
                                            <p:cond delay="1642"/>
                                          </p:stCondLst>
                                        </p:cTn>
                                        <p:tgtEl>
                                          <p:spTgt spid="3074"/>
                                        </p:tgtEl>
                                      </p:cBhvr>
                                      <p:to x="100000" y="90000"/>
                                    </p:animScale>
                                    <p:animScale>
                                      <p:cBhvr>
                                        <p:cTn id="18" dur="166" decel="50000">
                                          <p:stCondLst>
                                            <p:cond delay="1668"/>
                                          </p:stCondLst>
                                        </p:cTn>
                                        <p:tgtEl>
                                          <p:spTgt spid="3074"/>
                                        </p:tgtEl>
                                      </p:cBhvr>
                                      <p:to x="100000" y="100000"/>
                                    </p:animScale>
                                    <p:animScale>
                                      <p:cBhvr>
                                        <p:cTn id="19" dur="26">
                                          <p:stCondLst>
                                            <p:cond delay="1808"/>
                                          </p:stCondLst>
                                        </p:cTn>
                                        <p:tgtEl>
                                          <p:spTgt spid="3074"/>
                                        </p:tgtEl>
                                      </p:cBhvr>
                                      <p:to x="100000" y="95000"/>
                                    </p:animScale>
                                    <p:animScale>
                                      <p:cBhvr>
                                        <p:cTn id="20" dur="166" decel="50000">
                                          <p:stCondLst>
                                            <p:cond delay="1834"/>
                                          </p:stCondLst>
                                        </p:cTn>
                                        <p:tgtEl>
                                          <p:spTgt spid="3074"/>
                                        </p:tgtEl>
                                      </p:cBhvr>
                                      <p:to x="100000" y="100000"/>
                                    </p:animScale>
                                  </p:childTnLst>
                                </p:cTn>
                              </p:par>
                              <p:par>
                                <p:cTn id="21" presetID="26"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80">
                                          <p:stCondLst>
                                            <p:cond delay="0"/>
                                          </p:stCondLst>
                                        </p:cTn>
                                        <p:tgtEl>
                                          <p:spTgt spid="7"/>
                                        </p:tgtEl>
                                      </p:cBhvr>
                                    </p:animEffect>
                                    <p:anim calcmode="lin" valueType="num">
                                      <p:cBhvr>
                                        <p:cTn id="24"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9" dur="26">
                                          <p:stCondLst>
                                            <p:cond delay="650"/>
                                          </p:stCondLst>
                                        </p:cTn>
                                        <p:tgtEl>
                                          <p:spTgt spid="7"/>
                                        </p:tgtEl>
                                      </p:cBhvr>
                                      <p:to x="100000" y="60000"/>
                                    </p:animScale>
                                    <p:animScale>
                                      <p:cBhvr>
                                        <p:cTn id="30" dur="166" decel="50000">
                                          <p:stCondLst>
                                            <p:cond delay="676"/>
                                          </p:stCondLst>
                                        </p:cTn>
                                        <p:tgtEl>
                                          <p:spTgt spid="7"/>
                                        </p:tgtEl>
                                      </p:cBhvr>
                                      <p:to x="100000" y="100000"/>
                                    </p:animScale>
                                    <p:animScale>
                                      <p:cBhvr>
                                        <p:cTn id="31" dur="26">
                                          <p:stCondLst>
                                            <p:cond delay="1312"/>
                                          </p:stCondLst>
                                        </p:cTn>
                                        <p:tgtEl>
                                          <p:spTgt spid="7"/>
                                        </p:tgtEl>
                                      </p:cBhvr>
                                      <p:to x="100000" y="80000"/>
                                    </p:animScale>
                                    <p:animScale>
                                      <p:cBhvr>
                                        <p:cTn id="32" dur="166" decel="50000">
                                          <p:stCondLst>
                                            <p:cond delay="1338"/>
                                          </p:stCondLst>
                                        </p:cTn>
                                        <p:tgtEl>
                                          <p:spTgt spid="7"/>
                                        </p:tgtEl>
                                      </p:cBhvr>
                                      <p:to x="100000" y="100000"/>
                                    </p:animScale>
                                    <p:animScale>
                                      <p:cBhvr>
                                        <p:cTn id="33" dur="26">
                                          <p:stCondLst>
                                            <p:cond delay="1642"/>
                                          </p:stCondLst>
                                        </p:cTn>
                                        <p:tgtEl>
                                          <p:spTgt spid="7"/>
                                        </p:tgtEl>
                                      </p:cBhvr>
                                      <p:to x="100000" y="90000"/>
                                    </p:animScale>
                                    <p:animScale>
                                      <p:cBhvr>
                                        <p:cTn id="34" dur="166" decel="50000">
                                          <p:stCondLst>
                                            <p:cond delay="1668"/>
                                          </p:stCondLst>
                                        </p:cTn>
                                        <p:tgtEl>
                                          <p:spTgt spid="7"/>
                                        </p:tgtEl>
                                      </p:cBhvr>
                                      <p:to x="100000" y="100000"/>
                                    </p:animScale>
                                    <p:animScale>
                                      <p:cBhvr>
                                        <p:cTn id="35" dur="26">
                                          <p:stCondLst>
                                            <p:cond delay="1808"/>
                                          </p:stCondLst>
                                        </p:cTn>
                                        <p:tgtEl>
                                          <p:spTgt spid="7"/>
                                        </p:tgtEl>
                                      </p:cBhvr>
                                      <p:to x="100000" y="95000"/>
                                    </p:animScale>
                                    <p:animScale>
                                      <p:cBhvr>
                                        <p:cTn id="36" dur="166" decel="50000">
                                          <p:stCondLst>
                                            <p:cond delay="1834"/>
                                          </p:stCondLst>
                                        </p:cTn>
                                        <p:tgtEl>
                                          <p:spTgt spid="7"/>
                                        </p:tgtEl>
                                      </p:cBhvr>
                                      <p:to x="100000" y="100000"/>
                                    </p:animScale>
                                  </p:childTnLst>
                                </p:cTn>
                              </p:par>
                              <p:par>
                                <p:cTn id="37" presetID="26" presetClass="entr" presetSubtype="0"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80">
                                          <p:stCondLst>
                                            <p:cond delay="0"/>
                                          </p:stCondLst>
                                        </p:cTn>
                                        <p:tgtEl>
                                          <p:spTgt spid="4"/>
                                        </p:tgtEl>
                                      </p:cBhvr>
                                    </p:animEffect>
                                    <p:anim calcmode="lin" valueType="num">
                                      <p:cBhvr>
                                        <p:cTn id="40"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41"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42"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43"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44"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45" dur="26">
                                          <p:stCondLst>
                                            <p:cond delay="650"/>
                                          </p:stCondLst>
                                        </p:cTn>
                                        <p:tgtEl>
                                          <p:spTgt spid="4"/>
                                        </p:tgtEl>
                                      </p:cBhvr>
                                      <p:to x="100000" y="60000"/>
                                    </p:animScale>
                                    <p:animScale>
                                      <p:cBhvr>
                                        <p:cTn id="46" dur="166" decel="50000">
                                          <p:stCondLst>
                                            <p:cond delay="676"/>
                                          </p:stCondLst>
                                        </p:cTn>
                                        <p:tgtEl>
                                          <p:spTgt spid="4"/>
                                        </p:tgtEl>
                                      </p:cBhvr>
                                      <p:to x="100000" y="100000"/>
                                    </p:animScale>
                                    <p:animScale>
                                      <p:cBhvr>
                                        <p:cTn id="47" dur="26">
                                          <p:stCondLst>
                                            <p:cond delay="1312"/>
                                          </p:stCondLst>
                                        </p:cTn>
                                        <p:tgtEl>
                                          <p:spTgt spid="4"/>
                                        </p:tgtEl>
                                      </p:cBhvr>
                                      <p:to x="100000" y="80000"/>
                                    </p:animScale>
                                    <p:animScale>
                                      <p:cBhvr>
                                        <p:cTn id="48" dur="166" decel="50000">
                                          <p:stCondLst>
                                            <p:cond delay="1338"/>
                                          </p:stCondLst>
                                        </p:cTn>
                                        <p:tgtEl>
                                          <p:spTgt spid="4"/>
                                        </p:tgtEl>
                                      </p:cBhvr>
                                      <p:to x="100000" y="100000"/>
                                    </p:animScale>
                                    <p:animScale>
                                      <p:cBhvr>
                                        <p:cTn id="49" dur="26">
                                          <p:stCondLst>
                                            <p:cond delay="1642"/>
                                          </p:stCondLst>
                                        </p:cTn>
                                        <p:tgtEl>
                                          <p:spTgt spid="4"/>
                                        </p:tgtEl>
                                      </p:cBhvr>
                                      <p:to x="100000" y="90000"/>
                                    </p:animScale>
                                    <p:animScale>
                                      <p:cBhvr>
                                        <p:cTn id="50" dur="166" decel="50000">
                                          <p:stCondLst>
                                            <p:cond delay="1668"/>
                                          </p:stCondLst>
                                        </p:cTn>
                                        <p:tgtEl>
                                          <p:spTgt spid="4"/>
                                        </p:tgtEl>
                                      </p:cBhvr>
                                      <p:to x="100000" y="100000"/>
                                    </p:animScale>
                                    <p:animScale>
                                      <p:cBhvr>
                                        <p:cTn id="51" dur="26">
                                          <p:stCondLst>
                                            <p:cond delay="1808"/>
                                          </p:stCondLst>
                                        </p:cTn>
                                        <p:tgtEl>
                                          <p:spTgt spid="4"/>
                                        </p:tgtEl>
                                      </p:cBhvr>
                                      <p:to x="100000" y="95000"/>
                                    </p:animScale>
                                    <p:animScale>
                                      <p:cBhvr>
                                        <p:cTn id="52" dur="166" decel="50000">
                                          <p:stCondLst>
                                            <p:cond delay="1834"/>
                                          </p:stCondLst>
                                        </p:cTn>
                                        <p:tgtEl>
                                          <p:spTgt spid="4"/>
                                        </p:tgtEl>
                                      </p:cBhvr>
                                      <p:to x="100000" y="100000"/>
                                    </p:animScale>
                                  </p:childTnLst>
                                </p:cTn>
                              </p:par>
                              <p:par>
                                <p:cTn id="53" presetID="26" presetClass="entr" presetSubtype="0" fill="hold" nodeType="withEffect">
                                  <p:stCondLst>
                                    <p:cond delay="0"/>
                                  </p:stCondLst>
                                  <p:childTnLst>
                                    <p:set>
                                      <p:cBhvr>
                                        <p:cTn id="54" dur="1" fill="hold">
                                          <p:stCondLst>
                                            <p:cond delay="0"/>
                                          </p:stCondLst>
                                        </p:cTn>
                                        <p:tgtEl>
                                          <p:spTgt spid="3076"/>
                                        </p:tgtEl>
                                        <p:attrNameLst>
                                          <p:attrName>style.visibility</p:attrName>
                                        </p:attrNameLst>
                                      </p:cBhvr>
                                      <p:to>
                                        <p:strVal val="visible"/>
                                      </p:to>
                                    </p:set>
                                    <p:animEffect transition="in" filter="wipe(down)">
                                      <p:cBhvr>
                                        <p:cTn id="55" dur="580">
                                          <p:stCondLst>
                                            <p:cond delay="0"/>
                                          </p:stCondLst>
                                        </p:cTn>
                                        <p:tgtEl>
                                          <p:spTgt spid="3076"/>
                                        </p:tgtEl>
                                      </p:cBhvr>
                                    </p:animEffect>
                                    <p:anim calcmode="lin" valueType="num">
                                      <p:cBhvr>
                                        <p:cTn id="56" dur="1822" tmFilter="0,0; 0.14,0.36; 0.43,0.73; 0.71,0.91; 1.0,1.0">
                                          <p:stCondLst>
                                            <p:cond delay="0"/>
                                          </p:stCondLst>
                                        </p:cTn>
                                        <p:tgtEl>
                                          <p:spTgt spid="3076"/>
                                        </p:tgtEl>
                                        <p:attrNameLst>
                                          <p:attrName>ppt_x</p:attrName>
                                        </p:attrNameLst>
                                      </p:cBhvr>
                                      <p:tavLst>
                                        <p:tav tm="0">
                                          <p:val>
                                            <p:strVal val="#ppt_x-0.25"/>
                                          </p:val>
                                        </p:tav>
                                        <p:tav tm="100000">
                                          <p:val>
                                            <p:strVal val="#ppt_x"/>
                                          </p:val>
                                        </p:tav>
                                      </p:tavLst>
                                    </p:anim>
                                    <p:anim calcmode="lin" valueType="num">
                                      <p:cBhvr>
                                        <p:cTn id="57" dur="664" tmFilter="0.0,0.0; 0.25,0.07; 0.50,0.2; 0.75,0.467; 1.0,1.0">
                                          <p:stCondLst>
                                            <p:cond delay="0"/>
                                          </p:stCondLst>
                                        </p:cTn>
                                        <p:tgtEl>
                                          <p:spTgt spid="3076"/>
                                        </p:tgtEl>
                                        <p:attrNameLst>
                                          <p:attrName>ppt_y</p:attrName>
                                        </p:attrNameLst>
                                      </p:cBhvr>
                                      <p:tavLst>
                                        <p:tav tm="0" fmla="#ppt_y-sin(pi*$)/3">
                                          <p:val>
                                            <p:fltVal val="0.5"/>
                                          </p:val>
                                        </p:tav>
                                        <p:tav tm="100000">
                                          <p:val>
                                            <p:fltVal val="1"/>
                                          </p:val>
                                        </p:tav>
                                      </p:tavLst>
                                    </p:anim>
                                    <p:anim calcmode="lin" valueType="num">
                                      <p:cBhvr>
                                        <p:cTn id="58" dur="664" tmFilter="0, 0; 0.125,0.2665; 0.25,0.4; 0.375,0.465; 0.5,0.5;  0.625,0.535; 0.75,0.6; 0.875,0.7335; 1,1">
                                          <p:stCondLst>
                                            <p:cond delay="664"/>
                                          </p:stCondLst>
                                        </p:cTn>
                                        <p:tgtEl>
                                          <p:spTgt spid="3076"/>
                                        </p:tgtEl>
                                        <p:attrNameLst>
                                          <p:attrName>ppt_y</p:attrName>
                                        </p:attrNameLst>
                                      </p:cBhvr>
                                      <p:tavLst>
                                        <p:tav tm="0" fmla="#ppt_y-sin(pi*$)/9">
                                          <p:val>
                                            <p:fltVal val="0"/>
                                          </p:val>
                                        </p:tav>
                                        <p:tav tm="100000">
                                          <p:val>
                                            <p:fltVal val="1"/>
                                          </p:val>
                                        </p:tav>
                                      </p:tavLst>
                                    </p:anim>
                                    <p:anim calcmode="lin" valueType="num">
                                      <p:cBhvr>
                                        <p:cTn id="59" dur="332" tmFilter="0, 0; 0.125,0.2665; 0.25,0.4; 0.375,0.465; 0.5,0.5;  0.625,0.535; 0.75,0.6; 0.875,0.7335; 1,1">
                                          <p:stCondLst>
                                            <p:cond delay="1324"/>
                                          </p:stCondLst>
                                        </p:cTn>
                                        <p:tgtEl>
                                          <p:spTgt spid="3076"/>
                                        </p:tgtEl>
                                        <p:attrNameLst>
                                          <p:attrName>ppt_y</p:attrName>
                                        </p:attrNameLst>
                                      </p:cBhvr>
                                      <p:tavLst>
                                        <p:tav tm="0" fmla="#ppt_y-sin(pi*$)/27">
                                          <p:val>
                                            <p:fltVal val="0"/>
                                          </p:val>
                                        </p:tav>
                                        <p:tav tm="100000">
                                          <p:val>
                                            <p:fltVal val="1"/>
                                          </p:val>
                                        </p:tav>
                                      </p:tavLst>
                                    </p:anim>
                                    <p:anim calcmode="lin" valueType="num">
                                      <p:cBhvr>
                                        <p:cTn id="60" dur="164" tmFilter="0, 0; 0.125,0.2665; 0.25,0.4; 0.375,0.465; 0.5,0.5;  0.625,0.535; 0.75,0.6; 0.875,0.7335; 1,1">
                                          <p:stCondLst>
                                            <p:cond delay="1656"/>
                                          </p:stCondLst>
                                        </p:cTn>
                                        <p:tgtEl>
                                          <p:spTgt spid="3076"/>
                                        </p:tgtEl>
                                        <p:attrNameLst>
                                          <p:attrName>ppt_y</p:attrName>
                                        </p:attrNameLst>
                                      </p:cBhvr>
                                      <p:tavLst>
                                        <p:tav tm="0" fmla="#ppt_y-sin(pi*$)/81">
                                          <p:val>
                                            <p:fltVal val="0"/>
                                          </p:val>
                                        </p:tav>
                                        <p:tav tm="100000">
                                          <p:val>
                                            <p:fltVal val="1"/>
                                          </p:val>
                                        </p:tav>
                                      </p:tavLst>
                                    </p:anim>
                                    <p:animScale>
                                      <p:cBhvr>
                                        <p:cTn id="61" dur="26">
                                          <p:stCondLst>
                                            <p:cond delay="650"/>
                                          </p:stCondLst>
                                        </p:cTn>
                                        <p:tgtEl>
                                          <p:spTgt spid="3076"/>
                                        </p:tgtEl>
                                      </p:cBhvr>
                                      <p:to x="100000" y="60000"/>
                                    </p:animScale>
                                    <p:animScale>
                                      <p:cBhvr>
                                        <p:cTn id="62" dur="166" decel="50000">
                                          <p:stCondLst>
                                            <p:cond delay="676"/>
                                          </p:stCondLst>
                                        </p:cTn>
                                        <p:tgtEl>
                                          <p:spTgt spid="3076"/>
                                        </p:tgtEl>
                                      </p:cBhvr>
                                      <p:to x="100000" y="100000"/>
                                    </p:animScale>
                                    <p:animScale>
                                      <p:cBhvr>
                                        <p:cTn id="63" dur="26">
                                          <p:stCondLst>
                                            <p:cond delay="1312"/>
                                          </p:stCondLst>
                                        </p:cTn>
                                        <p:tgtEl>
                                          <p:spTgt spid="3076"/>
                                        </p:tgtEl>
                                      </p:cBhvr>
                                      <p:to x="100000" y="80000"/>
                                    </p:animScale>
                                    <p:animScale>
                                      <p:cBhvr>
                                        <p:cTn id="64" dur="166" decel="50000">
                                          <p:stCondLst>
                                            <p:cond delay="1338"/>
                                          </p:stCondLst>
                                        </p:cTn>
                                        <p:tgtEl>
                                          <p:spTgt spid="3076"/>
                                        </p:tgtEl>
                                      </p:cBhvr>
                                      <p:to x="100000" y="100000"/>
                                    </p:animScale>
                                    <p:animScale>
                                      <p:cBhvr>
                                        <p:cTn id="65" dur="26">
                                          <p:stCondLst>
                                            <p:cond delay="1642"/>
                                          </p:stCondLst>
                                        </p:cTn>
                                        <p:tgtEl>
                                          <p:spTgt spid="3076"/>
                                        </p:tgtEl>
                                      </p:cBhvr>
                                      <p:to x="100000" y="90000"/>
                                    </p:animScale>
                                    <p:animScale>
                                      <p:cBhvr>
                                        <p:cTn id="66" dur="166" decel="50000">
                                          <p:stCondLst>
                                            <p:cond delay="1668"/>
                                          </p:stCondLst>
                                        </p:cTn>
                                        <p:tgtEl>
                                          <p:spTgt spid="3076"/>
                                        </p:tgtEl>
                                      </p:cBhvr>
                                      <p:to x="100000" y="100000"/>
                                    </p:animScale>
                                    <p:animScale>
                                      <p:cBhvr>
                                        <p:cTn id="67" dur="26">
                                          <p:stCondLst>
                                            <p:cond delay="1808"/>
                                          </p:stCondLst>
                                        </p:cTn>
                                        <p:tgtEl>
                                          <p:spTgt spid="3076"/>
                                        </p:tgtEl>
                                      </p:cBhvr>
                                      <p:to x="100000" y="95000"/>
                                    </p:animScale>
                                    <p:animScale>
                                      <p:cBhvr>
                                        <p:cTn id="68" dur="166" decel="50000">
                                          <p:stCondLst>
                                            <p:cond delay="1834"/>
                                          </p:stCondLst>
                                        </p:cTn>
                                        <p:tgtEl>
                                          <p:spTgt spid="307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Elastic Potential Energy</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420561" y="1367069"/>
                <a:ext cx="7857807" cy="4195481"/>
              </a:xfrm>
            </p:spPr>
            <p:txBody>
              <a:bodyPr/>
              <a:lstStyle/>
              <a:p>
                <a:r>
                  <a:rPr lang="en-CA" b="1" dirty="0" smtClean="0"/>
                  <a:t>Energy stored in an elastic object due to it being stretched or compressed from its equilibrium position.</a:t>
                </a:r>
              </a:p>
              <a:p>
                <a:pPr lvl="1"/>
                <a:r>
                  <a:rPr lang="en-CA" dirty="0" smtClean="0"/>
                  <a:t>To determine the potential energy stored in an elastic object, we can use the same thought process as we used in Gravitational potential energy.</a:t>
                </a:r>
              </a:p>
              <a:p>
                <a:pPr lvl="1"/>
                <a:r>
                  <a:rPr lang="en-CA" b="1" dirty="0" smtClean="0"/>
                  <a:t>This will be the same as the work done against the elastic force while moving it from equilibrium</a:t>
                </a:r>
                <a:r>
                  <a:rPr lang="en-CA" dirty="0" smtClean="0"/>
                  <a:t>.</a:t>
                </a:r>
              </a:p>
              <a:p>
                <a:pPr marL="457200" lvl="1" indent="0">
                  <a:buNone/>
                </a:pPr>
                <a14:m>
                  <m:oMathPara xmlns:m="http://schemas.openxmlformats.org/officeDocument/2006/math">
                    <m:oMathParaPr>
                      <m:jc m:val="centerGroup"/>
                    </m:oMathParaPr>
                    <m:oMath xmlns:m="http://schemas.openxmlformats.org/officeDocument/2006/math">
                      <m:r>
                        <a:rPr lang="en-CA" sz="3600" b="0" i="1" smtClean="0">
                          <a:latin typeface="Cambria Math" panose="02040503050406030204" pitchFamily="18" charset="0"/>
                        </a:rPr>
                        <m:t>𝑤</m:t>
                      </m:r>
                      <m:r>
                        <a:rPr lang="en-CA" sz="3600" b="0" i="1" smtClean="0">
                          <a:latin typeface="Cambria Math" panose="02040503050406030204" pitchFamily="18" charset="0"/>
                        </a:rPr>
                        <m:t>=</m:t>
                      </m:r>
                      <m:r>
                        <a:rPr lang="en-CA" sz="3600" b="0" i="1" smtClean="0">
                          <a:latin typeface="Cambria Math" panose="02040503050406030204" pitchFamily="18" charset="0"/>
                        </a:rPr>
                        <m:t>𝑘</m:t>
                      </m:r>
                      <m:sSup>
                        <m:sSupPr>
                          <m:ctrlPr>
                            <a:rPr lang="en-CA" sz="3600" b="0" i="1" smtClean="0">
                              <a:latin typeface="Cambria Math" panose="02040503050406030204" pitchFamily="18" charset="0"/>
                            </a:rPr>
                          </m:ctrlPr>
                        </m:sSupPr>
                        <m:e>
                          <m:r>
                            <a:rPr lang="en-CA" sz="3600" b="0" i="1" smtClean="0">
                              <a:latin typeface="Cambria Math" panose="02040503050406030204" pitchFamily="18" charset="0"/>
                            </a:rPr>
                            <m:t>𝑥</m:t>
                          </m:r>
                        </m:e>
                        <m:sup>
                          <m:r>
                            <a:rPr lang="en-CA" sz="3600" b="0" i="1" smtClean="0">
                              <a:latin typeface="Cambria Math" panose="02040503050406030204" pitchFamily="18" charset="0"/>
                            </a:rPr>
                            <m:t>2</m:t>
                          </m:r>
                        </m:sup>
                      </m:sSup>
                    </m:oMath>
                  </m:oMathPara>
                </a14:m>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420561" y="1367069"/>
                <a:ext cx="7857807" cy="4195481"/>
              </a:xfrm>
              <a:blipFill rotWithShape="1">
                <a:blip r:embed="rId2"/>
                <a:stretch>
                  <a:fillRect l="-388" t="-727"/>
                </a:stretch>
              </a:blipFill>
            </p:spPr>
            <p:txBody>
              <a:bodyPr/>
              <a:lstStyle/>
              <a:p>
                <a:r>
                  <a:rPr lang="en-US">
                    <a:noFill/>
                  </a:rPr>
                  <a:t> </a:t>
                </a:r>
              </a:p>
            </p:txBody>
          </p:sp>
        </mc:Fallback>
      </mc:AlternateContent>
      <p:pic>
        <p:nvPicPr>
          <p:cNvPr id="1026" name="Picture 2" descr="Compression springs descrip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09" y="4499282"/>
            <a:ext cx="2784475" cy="2050387"/>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6663513"/>
            <a:ext cx="3810000" cy="215444"/>
          </a:xfrm>
          <a:prstGeom prst="rect">
            <a:avLst/>
          </a:prstGeom>
          <a:noFill/>
        </p:spPr>
        <p:txBody>
          <a:bodyPr wrap="square" rtlCol="0">
            <a:spAutoFit/>
          </a:bodyPr>
          <a:lstStyle/>
          <a:p>
            <a:r>
              <a:rPr lang="en-CA" sz="800" dirty="0"/>
              <a:t>http://www.lesjoforsab.com/standard-springs/compression-springs.asp</a:t>
            </a:r>
          </a:p>
        </p:txBody>
      </p:sp>
      <p:pic>
        <p:nvPicPr>
          <p:cNvPr id="1028" name="Picture 4" descr="Amazing Rac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77582" y="4047083"/>
            <a:ext cx="4457700" cy="27241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658100" y="3708530"/>
            <a:ext cx="4533900" cy="338554"/>
          </a:xfrm>
          <a:prstGeom prst="rect">
            <a:avLst/>
          </a:prstGeom>
          <a:noFill/>
        </p:spPr>
        <p:txBody>
          <a:bodyPr wrap="square" rtlCol="0">
            <a:spAutoFit/>
          </a:bodyPr>
          <a:lstStyle/>
          <a:p>
            <a:r>
              <a:rPr lang="en-CA" sz="800" dirty="0"/>
              <a:t>http://www.dailymail.co.uk/tvshowbiz/article-1310570/Thats-got-hurt-Amazing-Race-contestant-gruesome-run-watermelon.html</a:t>
            </a:r>
          </a:p>
        </p:txBody>
      </p:sp>
      <p:sp>
        <p:nvSpPr>
          <p:cNvPr id="6" name="TextBox 5"/>
          <p:cNvSpPr txBox="1"/>
          <p:nvPr/>
        </p:nvSpPr>
        <p:spPr>
          <a:xfrm>
            <a:off x="3544292" y="4916219"/>
            <a:ext cx="3454400" cy="646331"/>
          </a:xfrm>
          <a:prstGeom prst="rect">
            <a:avLst/>
          </a:prstGeom>
          <a:noFill/>
        </p:spPr>
        <p:txBody>
          <a:bodyPr wrap="square" rtlCol="0">
            <a:spAutoFit/>
          </a:bodyPr>
          <a:lstStyle/>
          <a:p>
            <a:r>
              <a:rPr lang="en-CA" dirty="0" smtClean="0"/>
              <a:t>For a derivation, look back at your “work” notes</a:t>
            </a:r>
            <a:endParaRPr lang="en-CA" dirty="0"/>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28634" y="216408"/>
            <a:ext cx="3325368" cy="3212592"/>
          </a:xfrm>
          <a:prstGeom prst="rect">
            <a:avLst/>
          </a:prstGeom>
        </p:spPr>
      </p:pic>
    </p:spTree>
    <p:extLst>
      <p:ext uri="{BB962C8B-B14F-4D97-AF65-F5344CB8AC3E}">
        <p14:creationId xmlns:p14="http://schemas.microsoft.com/office/powerpoint/2010/main" val="4077037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Elastic Potential Energy</a:t>
            </a:r>
            <a:endParaRPr lang="en-US" dirty="0"/>
          </a:p>
        </p:txBody>
      </p:sp>
      <p:sp>
        <p:nvSpPr>
          <p:cNvPr id="3" name="Content Placeholder 2"/>
          <p:cNvSpPr>
            <a:spLocks noGrp="1"/>
          </p:cNvSpPr>
          <p:nvPr>
            <p:ph idx="1"/>
          </p:nvPr>
        </p:nvSpPr>
        <p:spPr/>
        <p:txBody>
          <a:bodyPr/>
          <a:lstStyle/>
          <a:p>
            <a:r>
              <a:rPr lang="en-US" dirty="0" smtClean="0"/>
              <a:t>Work Done against an elastic material in stretching it from equilibrium.</a:t>
            </a:r>
          </a:p>
          <a:p>
            <a:endParaRPr lang="en-US" dirty="0"/>
          </a:p>
          <a:p>
            <a:r>
              <a:rPr lang="en-US" dirty="0" smtClean="0"/>
              <a:t>How much potential energy is stored in a spring when it is stretched 30 cm with an average force of 15 </a:t>
            </a:r>
            <a:r>
              <a:rPr lang="en-US" dirty="0" err="1" smtClean="0"/>
              <a:t>Newtons</a:t>
            </a:r>
            <a:r>
              <a:rPr lang="en-US" dirty="0" smtClean="0"/>
              <a:t>?</a:t>
            </a:r>
            <a:endParaRPr lang="en-US" dirty="0"/>
          </a:p>
        </p:txBody>
      </p:sp>
    </p:spTree>
    <p:extLst>
      <p:ext uri="{BB962C8B-B14F-4D97-AF65-F5344CB8AC3E}">
        <p14:creationId xmlns:p14="http://schemas.microsoft.com/office/powerpoint/2010/main" val="35093825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Thermal Energy/Work</a:t>
            </a:r>
            <a:endParaRPr lang="en-CA" dirty="0"/>
          </a:p>
        </p:txBody>
      </p:sp>
      <p:sp>
        <p:nvSpPr>
          <p:cNvPr id="3" name="Content Placeholder 2"/>
          <p:cNvSpPr>
            <a:spLocks noGrp="1"/>
          </p:cNvSpPr>
          <p:nvPr>
            <p:ph idx="1"/>
          </p:nvPr>
        </p:nvSpPr>
        <p:spPr>
          <a:xfrm>
            <a:off x="920432" y="1748118"/>
            <a:ext cx="8946541" cy="4195481"/>
          </a:xfrm>
        </p:spPr>
        <p:txBody>
          <a:bodyPr>
            <a:normAutofit lnSpcReduction="10000"/>
          </a:bodyPr>
          <a:lstStyle/>
          <a:p>
            <a:r>
              <a:rPr lang="en-CA" dirty="0" smtClean="0"/>
              <a:t>Thermal Energy is a BIG concept, and we will  not address it fully here.  But, in considering mechanical energies and transformations between them, it is important to take it into account.</a:t>
            </a:r>
          </a:p>
          <a:p>
            <a:r>
              <a:rPr lang="en-CA" dirty="0" smtClean="0"/>
              <a:t>Take your hand and rub it back and forwards across your desk…  …..Notice anything?</a:t>
            </a:r>
          </a:p>
          <a:p>
            <a:r>
              <a:rPr lang="en-CA" dirty="0" smtClean="0"/>
              <a:t>…………………………did it get hot?</a:t>
            </a:r>
          </a:p>
          <a:p>
            <a:endParaRPr lang="en-CA" dirty="0"/>
          </a:p>
          <a:p>
            <a:r>
              <a:rPr lang="en-CA" dirty="0" smtClean="0"/>
              <a:t>When you do work against a frictional force, that “work” gets converted to a whole number of different things, it goes partly into breaking bonds as the materials that are rubbing become worn down, some of the “work” that you do gets converted into sound waves, but most of the work that you do against friction gets converted into thermal energy.</a:t>
            </a:r>
            <a:endParaRPr lang="en-CA"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4846" y="1311972"/>
            <a:ext cx="5038725" cy="5038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954846" y="6473952"/>
            <a:ext cx="4828032" cy="215444"/>
          </a:xfrm>
          <a:prstGeom prst="rect">
            <a:avLst/>
          </a:prstGeom>
          <a:noFill/>
        </p:spPr>
        <p:txBody>
          <a:bodyPr wrap="square" rtlCol="0">
            <a:spAutoFit/>
          </a:bodyPr>
          <a:lstStyle/>
          <a:p>
            <a:r>
              <a:rPr lang="en-US" sz="800" dirty="0"/>
              <a:t>http://sciencelens.co.nz/2013/05/01/invention-of-the-friction-match/</a:t>
            </a:r>
          </a:p>
        </p:txBody>
      </p:sp>
    </p:spTree>
    <p:extLst>
      <p:ext uri="{BB962C8B-B14F-4D97-AF65-F5344CB8AC3E}">
        <p14:creationId xmlns:p14="http://schemas.microsoft.com/office/powerpoint/2010/main" val="3139068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par>
                                <p:cTn id="11" presetID="3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p:cTn id="13" dur="1000" fill="hold"/>
                                        <p:tgtEl>
                                          <p:spTgt spid="2050"/>
                                        </p:tgtEl>
                                        <p:attrNameLst>
                                          <p:attrName>ppt_w</p:attrName>
                                        </p:attrNameLst>
                                      </p:cBhvr>
                                      <p:tavLst>
                                        <p:tav tm="0">
                                          <p:val>
                                            <p:fltVal val="0"/>
                                          </p:val>
                                        </p:tav>
                                        <p:tav tm="100000">
                                          <p:val>
                                            <p:strVal val="#ppt_w"/>
                                          </p:val>
                                        </p:tav>
                                      </p:tavLst>
                                    </p:anim>
                                    <p:anim calcmode="lin" valueType="num">
                                      <p:cBhvr>
                                        <p:cTn id="14" dur="1000" fill="hold"/>
                                        <p:tgtEl>
                                          <p:spTgt spid="2050"/>
                                        </p:tgtEl>
                                        <p:attrNameLst>
                                          <p:attrName>ppt_h</p:attrName>
                                        </p:attrNameLst>
                                      </p:cBhvr>
                                      <p:tavLst>
                                        <p:tav tm="0">
                                          <p:val>
                                            <p:fltVal val="0"/>
                                          </p:val>
                                        </p:tav>
                                        <p:tav tm="100000">
                                          <p:val>
                                            <p:strVal val="#ppt_h"/>
                                          </p:val>
                                        </p:tav>
                                      </p:tavLst>
                                    </p:anim>
                                    <p:anim calcmode="lin" valueType="num">
                                      <p:cBhvr>
                                        <p:cTn id="15" dur="1000" fill="hold"/>
                                        <p:tgtEl>
                                          <p:spTgt spid="2050"/>
                                        </p:tgtEl>
                                        <p:attrNameLst>
                                          <p:attrName>style.rotation</p:attrName>
                                        </p:attrNameLst>
                                      </p:cBhvr>
                                      <p:tavLst>
                                        <p:tav tm="0">
                                          <p:val>
                                            <p:fltVal val="90"/>
                                          </p:val>
                                        </p:tav>
                                        <p:tav tm="100000">
                                          <p:val>
                                            <p:fltVal val="0"/>
                                          </p:val>
                                        </p:tav>
                                      </p:tavLst>
                                    </p:anim>
                                    <p:animEffect transition="in" filter="fade">
                                      <p:cBhvr>
                                        <p:cTn id="16" dur="1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Mechanical Energy?</a:t>
            </a:r>
            <a:endParaRPr lang="en-US" dirty="0"/>
          </a:p>
        </p:txBody>
      </p:sp>
      <p:sp>
        <p:nvSpPr>
          <p:cNvPr id="3" name="Content Placeholder 2"/>
          <p:cNvSpPr>
            <a:spLocks noGrp="1"/>
          </p:cNvSpPr>
          <p:nvPr>
            <p:ph idx="1"/>
          </p:nvPr>
        </p:nvSpPr>
        <p:spPr>
          <a:xfrm>
            <a:off x="749744" y="1577430"/>
            <a:ext cx="6448299" cy="4195481"/>
          </a:xfrm>
        </p:spPr>
        <p:txBody>
          <a:bodyPr/>
          <a:lstStyle/>
          <a:p>
            <a:r>
              <a:rPr lang="en-US" dirty="0" smtClean="0"/>
              <a:t>You often here the term Mechanical Energy, is a term used to discuss the (macroscopic) energy related to a body due to its motion or position in.  This is usually a combination of:</a:t>
            </a:r>
          </a:p>
          <a:p>
            <a:pPr lvl="3"/>
            <a:r>
              <a:rPr lang="en-US" dirty="0" smtClean="0"/>
              <a:t>Kinetic Energy</a:t>
            </a:r>
          </a:p>
          <a:p>
            <a:pPr lvl="3"/>
            <a:r>
              <a:rPr lang="en-US" dirty="0" smtClean="0"/>
              <a:t>Gravitational Potential Energy</a:t>
            </a:r>
          </a:p>
          <a:p>
            <a:pPr lvl="3"/>
            <a:r>
              <a:rPr lang="en-US" dirty="0" smtClean="0"/>
              <a:t>Elastic  Potential energy</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28237" y="136510"/>
            <a:ext cx="4698003" cy="31919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7276582" y="3316224"/>
            <a:ext cx="4401312" cy="215444"/>
          </a:xfrm>
          <a:prstGeom prst="rect">
            <a:avLst/>
          </a:prstGeom>
          <a:noFill/>
        </p:spPr>
        <p:txBody>
          <a:bodyPr wrap="square" rtlCol="0">
            <a:spAutoFit/>
          </a:bodyPr>
          <a:lstStyle/>
          <a:p>
            <a:r>
              <a:rPr lang="en-US" sz="800" dirty="0"/>
              <a:t>http://www.sarahlyon.com/projects/female-mechanics-portraits/</a:t>
            </a:r>
          </a:p>
        </p:txBody>
      </p:sp>
      <p:pic>
        <p:nvPicPr>
          <p:cNvPr id="1028" name="Picture 4" descr="Auto mechanic turning a wrench under a vehicl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150" y="4133088"/>
            <a:ext cx="3522620" cy="234467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79811" y="6493863"/>
            <a:ext cx="2747297" cy="215446"/>
          </a:xfrm>
          <a:prstGeom prst="rect">
            <a:avLst/>
          </a:prstGeom>
          <a:noFill/>
        </p:spPr>
        <p:txBody>
          <a:bodyPr wrap="square" rtlCol="0">
            <a:spAutoFit/>
          </a:bodyPr>
          <a:lstStyle/>
          <a:p>
            <a:r>
              <a:rPr lang="en-US" sz="800" dirty="0"/>
              <a:t>http://www.autogoer.com/tags/autos/jd-power-0</a:t>
            </a:r>
          </a:p>
        </p:txBody>
      </p:sp>
    </p:spTree>
    <p:extLst>
      <p:ext uri="{BB962C8B-B14F-4D97-AF65-F5344CB8AC3E}">
        <p14:creationId xmlns:p14="http://schemas.microsoft.com/office/powerpoint/2010/main" val="220703562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Law of Conservation of Energy</a:t>
            </a:r>
            <a:endParaRPr lang="en-CA" dirty="0"/>
          </a:p>
        </p:txBody>
      </p:sp>
      <p:sp>
        <p:nvSpPr>
          <p:cNvPr id="3" name="Content Placeholder 2"/>
          <p:cNvSpPr>
            <a:spLocks noGrp="1"/>
          </p:cNvSpPr>
          <p:nvPr>
            <p:ph idx="1"/>
          </p:nvPr>
        </p:nvSpPr>
        <p:spPr/>
        <p:txBody>
          <a:bodyPr/>
          <a:lstStyle/>
          <a:p>
            <a:pPr marL="0" indent="0">
              <a:buNone/>
            </a:pPr>
            <a:r>
              <a:rPr lang="en-CA" dirty="0" smtClean="0"/>
              <a:t>This is the BIG DEAL</a:t>
            </a:r>
          </a:p>
          <a:p>
            <a:r>
              <a:rPr lang="en-CA" dirty="0" smtClean="0"/>
              <a:t>“In an isolated system, the total energy remains constant”</a:t>
            </a:r>
          </a:p>
          <a:p>
            <a:pPr marL="0" indent="0">
              <a:buNone/>
            </a:pPr>
            <a:r>
              <a:rPr lang="en-CA" dirty="0"/>
              <a:t>o</a:t>
            </a:r>
            <a:r>
              <a:rPr lang="en-CA" dirty="0" smtClean="0"/>
              <a:t>r sometimes we say:</a:t>
            </a:r>
          </a:p>
          <a:p>
            <a:r>
              <a:rPr lang="en-CA" dirty="0" smtClean="0"/>
              <a:t>Energy is never created or destroyed, only converted from one form to another.</a:t>
            </a:r>
          </a:p>
          <a:p>
            <a:endParaRPr lang="en-CA" dirty="0"/>
          </a:p>
          <a:p>
            <a:endParaRPr lang="en-CA" dirty="0" smtClean="0"/>
          </a:p>
          <a:p>
            <a:endParaRPr lang="en-CA" dirty="0"/>
          </a:p>
          <a:p>
            <a:r>
              <a:rPr lang="en-CA" dirty="0" smtClean="0"/>
              <a:t>Isolated System: A system on which no external forces act, so no energy or matter can enter or exit “isolated system”. </a:t>
            </a:r>
            <a:endParaRPr lang="en-CA" dirty="0"/>
          </a:p>
        </p:txBody>
      </p:sp>
    </p:spTree>
    <p:extLst>
      <p:ext uri="{BB962C8B-B14F-4D97-AF65-F5344CB8AC3E}">
        <p14:creationId xmlns:p14="http://schemas.microsoft.com/office/powerpoint/2010/main" val="26371445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Conservation of Energy</a:t>
            </a:r>
            <a:endParaRPr lang="en-CA" dirty="0"/>
          </a:p>
        </p:txBody>
      </p:sp>
      <mc:AlternateContent xmlns:mc="http://schemas.openxmlformats.org/markup-compatibility/2006">
        <mc:Choice xmlns:a14="http://schemas.microsoft.com/office/drawing/2010/main" Requires="a14">
          <p:sp>
            <p:nvSpPr>
              <p:cNvPr id="3" name="Content Placeholder 2"/>
              <p:cNvSpPr>
                <a:spLocks noGrp="1"/>
              </p:cNvSpPr>
              <p:nvPr>
                <p:ph idx="1"/>
              </p:nvPr>
            </p:nvSpPr>
            <p:spPr/>
            <p:txBody>
              <a:bodyPr/>
              <a:lstStyle/>
              <a:p>
                <a:r>
                  <a:rPr lang="en-CA" dirty="0" smtClean="0"/>
                  <a:t>Since Energy is never created or destroyed, for an “isolated system”, the sum of the different types of energy possessed by the system:</a:t>
                </a:r>
              </a:p>
              <a:p>
                <a:pPr marL="0" indent="0">
                  <a:buNone/>
                </a:pPr>
                <a14:m>
                  <m:oMathPara xmlns:m="http://schemas.openxmlformats.org/officeDocument/2006/math">
                    <m:oMathParaPr>
                      <m:jc m:val="centerGroup"/>
                    </m:oMathParaPr>
                    <m:oMath xmlns:m="http://schemas.openxmlformats.org/officeDocument/2006/math">
                      <m:sSub>
                        <m:sSubPr>
                          <m:ctrlPr>
                            <a:rPr lang="en-CA" i="1" smtClean="0">
                              <a:latin typeface="Cambria Math" panose="02040503050406030204" pitchFamily="18" charset="0"/>
                            </a:rPr>
                          </m:ctrlPr>
                        </m:sSubPr>
                        <m:e>
                          <m:r>
                            <a:rPr lang="en-US" b="0" i="1" smtClean="0">
                              <a:latin typeface="Cambria Math"/>
                            </a:rPr>
                            <m:t>𝐸</m:t>
                          </m:r>
                        </m:e>
                        <m:sub>
                          <m:r>
                            <a:rPr lang="en-US" b="0" i="1" smtClean="0">
                              <a:latin typeface="Cambria Math"/>
                            </a:rPr>
                            <m:t>𝑇𝑜𝑡𝑎𝑙</m:t>
                          </m:r>
                          <m:r>
                            <a:rPr lang="en-US" b="0" i="1" smtClean="0">
                              <a:latin typeface="Cambria Math"/>
                            </a:rPr>
                            <m:t> </m:t>
                          </m:r>
                          <m:r>
                            <a:rPr lang="en-US" b="0" i="1" smtClean="0">
                              <a:latin typeface="Cambria Math"/>
                            </a:rPr>
                            <m:t>𝐼𝑛𝑖𝑡𝑖𝑎𝑙</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𝐸</m:t>
                          </m:r>
                        </m:e>
                        <m:sub>
                          <m:r>
                            <a:rPr lang="en-US" b="0" i="1" smtClean="0">
                              <a:latin typeface="Cambria Math"/>
                            </a:rPr>
                            <m:t>𝑇𝑜𝑡𝑎𝑙</m:t>
                          </m:r>
                          <m:r>
                            <a:rPr lang="en-US" b="0" i="1" smtClean="0">
                              <a:latin typeface="Cambria Math"/>
                            </a:rPr>
                            <m:t> </m:t>
                          </m:r>
                          <m:r>
                            <a:rPr lang="en-US" b="0" i="1" smtClean="0">
                              <a:latin typeface="Cambria Math"/>
                            </a:rPr>
                            <m:t>𝐹𝑖𝑛𝑎𝑙</m:t>
                          </m:r>
                        </m:sub>
                      </m:sSub>
                    </m:oMath>
                  </m:oMathPara>
                </a14:m>
                <a:endParaRPr lang="en-CA" dirty="0" smtClean="0"/>
              </a:p>
              <a:p>
                <a:pPr marL="0" indent="0">
                  <a:buNone/>
                </a:pPr>
                <a:endParaRPr lang="en-CA" dirty="0" smtClean="0"/>
              </a:p>
              <a:p>
                <a:pPr marL="0" indent="0">
                  <a:buNone/>
                </a:pPr>
                <a:r>
                  <a:rPr lang="en-CA" dirty="0" smtClean="0"/>
                  <a:t>So we can break down the total Energy of a System into the different types…  </a:t>
                </a:r>
                <a:r>
                  <a:rPr lang="en-CA" dirty="0" err="1" smtClean="0"/>
                  <a:t>eg</a:t>
                </a:r>
                <a:endParaRPr lang="en-CA" dirty="0" smtClean="0"/>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b="0" i="1" smtClean="0">
                              <a:latin typeface="Cambria Math"/>
                            </a:rPr>
                            <m:t>𝐾𝑖𝑛𝑒𝑡𝑖𝑐</m:t>
                          </m:r>
                          <m:r>
                            <a:rPr lang="en-US" i="1">
                              <a:latin typeface="Cambria Math"/>
                            </a:rPr>
                            <m:t> </m:t>
                          </m:r>
                          <m:r>
                            <a:rPr lang="en-US" i="1">
                              <a:latin typeface="Cambria Math"/>
                            </a:rPr>
                            <m:t>𝐼𝑛𝑖𝑡𝑖𝑎𝑙</m:t>
                          </m:r>
                        </m:sub>
                      </m:sSub>
                      <m:r>
                        <a:rPr lang="en-US" b="0" i="1" smtClean="0">
                          <a:latin typeface="Cambria Math"/>
                        </a:rPr>
                        <m:t>+</m:t>
                      </m:r>
                      <m:sSub>
                        <m:sSubPr>
                          <m:ctrlPr>
                            <a:rPr lang="en-CA" i="1">
                              <a:latin typeface="Cambria Math" panose="02040503050406030204" pitchFamily="18" charset="0"/>
                            </a:rPr>
                          </m:ctrlPr>
                        </m:sSubPr>
                        <m:e>
                          <m:r>
                            <a:rPr lang="en-US" i="1">
                              <a:latin typeface="Cambria Math"/>
                            </a:rPr>
                            <m:t>𝐸</m:t>
                          </m:r>
                        </m:e>
                        <m:sub>
                          <m:r>
                            <a:rPr lang="en-US" b="0" i="1" smtClean="0">
                              <a:latin typeface="Cambria Math"/>
                            </a:rPr>
                            <m:t>𝑃𝑜𝑡𝑒𝑛𝑡𝑖𝑎𝑙</m:t>
                          </m:r>
                          <m:r>
                            <a:rPr lang="en-US" i="1">
                              <a:latin typeface="Cambria Math"/>
                            </a:rPr>
                            <m:t> </m:t>
                          </m:r>
                          <m:r>
                            <a:rPr lang="en-US" i="1">
                              <a:latin typeface="Cambria Math"/>
                            </a:rPr>
                            <m:t>𝐼𝑛𝑖𝑡𝑖𝑎𝑙</m:t>
                          </m:r>
                        </m:sub>
                      </m:sSub>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CA" b="0" i="1" smtClean="0">
                              <a:latin typeface="Cambria Math" panose="02040503050406030204" pitchFamily="18" charset="0"/>
                            </a:rPr>
                            <m:t>𝐾𝑖𝑛𝑒𝑡𝑖𝑐</m:t>
                          </m:r>
                          <m:r>
                            <a:rPr lang="en-CA" b="0" i="1" smtClean="0">
                              <a:latin typeface="Cambria Math" panose="02040503050406030204" pitchFamily="18" charset="0"/>
                            </a:rPr>
                            <m:t> </m:t>
                          </m:r>
                          <m:r>
                            <a:rPr lang="en-CA" b="0" i="1" smtClean="0">
                              <a:latin typeface="Cambria Math" panose="02040503050406030204" pitchFamily="18" charset="0"/>
                            </a:rPr>
                            <m:t>𝐹𝑖𝑛𝑎𝑙</m:t>
                          </m:r>
                        </m:sub>
                      </m:sSub>
                      <m:sSub>
                        <m:sSubPr>
                          <m:ctrlPr>
                            <a:rPr lang="en-US" i="1">
                              <a:latin typeface="Cambria Math" panose="02040503050406030204" pitchFamily="18" charset="0"/>
                            </a:rPr>
                          </m:ctrlPr>
                        </m:sSubPr>
                        <m:e>
                          <m:r>
                            <a:rPr lang="en-US" b="0" i="1" smtClean="0">
                              <a:latin typeface="Cambria Math"/>
                            </a:rPr>
                            <m:t>+</m:t>
                          </m:r>
                          <m:r>
                            <a:rPr lang="en-US" i="1">
                              <a:latin typeface="Cambria Math"/>
                            </a:rPr>
                            <m:t>𝐸</m:t>
                          </m:r>
                        </m:e>
                        <m:sub>
                          <m:r>
                            <a:rPr lang="en-US" b="0" i="1" smtClean="0">
                              <a:latin typeface="Cambria Math"/>
                            </a:rPr>
                            <m:t>𝑃𝑜𝑡𝑒𝑛𝑡𝑖𝑎𝑙</m:t>
                          </m:r>
                          <m:r>
                            <a:rPr lang="en-US" i="1">
                              <a:latin typeface="Cambria Math"/>
                            </a:rPr>
                            <m:t> </m:t>
                          </m:r>
                          <m:r>
                            <a:rPr lang="en-US" i="1">
                              <a:latin typeface="Cambria Math"/>
                            </a:rPr>
                            <m:t>𝐹𝑖𝑛𝑎𝑙</m:t>
                          </m:r>
                        </m:sub>
                      </m:sSub>
                    </m:oMath>
                  </m:oMathPara>
                </a14:m>
                <a:endParaRPr lang="en-CA" dirty="0"/>
              </a:p>
            </p:txBody>
          </p:sp>
        </mc:Choice>
        <mc:Fallback>
          <p:sp>
            <p:nvSpPr>
              <p:cNvPr id="3" name="Content Placeholder 2"/>
              <p:cNvSpPr>
                <a:spLocks noGrp="1" noRot="1" noChangeAspect="1" noMove="1" noResize="1" noEditPoints="1" noAdjustHandles="1" noChangeArrowheads="1" noChangeShapeType="1" noTextEdit="1"/>
              </p:cNvSpPr>
              <p:nvPr>
                <p:ph idx="1"/>
              </p:nvPr>
            </p:nvSpPr>
            <p:spPr>
              <a:blipFill rotWithShape="0">
                <a:blip r:embed="rId2"/>
                <a:stretch>
                  <a:fillRect l="-749" t="-872" r="-886"/>
                </a:stretch>
              </a:blipFill>
            </p:spPr>
            <p:txBody>
              <a:bodyPr/>
              <a:lstStyle/>
              <a:p>
                <a:r>
                  <a:rPr lang="en-CA">
                    <a:noFill/>
                  </a:rPr>
                  <a:t> </a:t>
                </a:r>
              </a:p>
            </p:txBody>
          </p:sp>
        </mc:Fallback>
      </mc:AlternateContent>
    </p:spTree>
    <p:extLst>
      <p:ext uri="{BB962C8B-B14F-4D97-AF65-F5344CB8AC3E}">
        <p14:creationId xmlns:p14="http://schemas.microsoft.com/office/powerpoint/2010/main" val="291683291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Conservation of Energy</a:t>
            </a:r>
            <a:endParaRPr lang="en-US" dirty="0"/>
          </a:p>
        </p:txBody>
      </p:sp>
      <p:sp>
        <p:nvSpPr>
          <p:cNvPr id="3" name="Content Placeholder 2"/>
          <p:cNvSpPr>
            <a:spLocks noGrp="1"/>
          </p:cNvSpPr>
          <p:nvPr>
            <p:ph idx="1"/>
          </p:nvPr>
        </p:nvSpPr>
        <p:spPr>
          <a:xfrm>
            <a:off x="766120" y="1690196"/>
            <a:ext cx="5167090" cy="4558203"/>
          </a:xfrm>
        </p:spPr>
        <p:txBody>
          <a:bodyPr>
            <a:normAutofit fontScale="77500" lnSpcReduction="20000"/>
          </a:bodyPr>
          <a:lstStyle/>
          <a:p>
            <a:r>
              <a:rPr lang="en-US" dirty="0" smtClean="0"/>
              <a:t>Consider a projectile being launched from the ground.</a:t>
            </a:r>
          </a:p>
          <a:p>
            <a:r>
              <a:rPr lang="en-US" dirty="0" smtClean="0"/>
              <a:t>At it lowest point, nearly all its energy is “kinetic energy”.</a:t>
            </a:r>
          </a:p>
          <a:p>
            <a:r>
              <a:rPr lang="en-US" dirty="0" smtClean="0"/>
              <a:t>As it gets higher up, it gains potential energy, but it also slows down -&gt;losing kinetic energy.</a:t>
            </a:r>
          </a:p>
          <a:p>
            <a:r>
              <a:rPr lang="en-US" dirty="0" smtClean="0"/>
              <a:t>At its highest point, it has Lots of potential energy, and very little (or no – if the projectile was fired straight up) Kinetic energy. </a:t>
            </a:r>
          </a:p>
          <a:p>
            <a:r>
              <a:rPr lang="en-US" dirty="0" smtClean="0"/>
              <a:t>Then it falls again and speeds up, losing potential energy and gaining kinetic energy.</a:t>
            </a:r>
          </a:p>
          <a:p>
            <a:r>
              <a:rPr lang="en-US" dirty="0" smtClean="0"/>
              <a:t>Throughout the journey, the sum of “kinetic energy” and “potential energy” will remain the same.</a:t>
            </a:r>
          </a:p>
          <a:p>
            <a:r>
              <a:rPr lang="en-US" dirty="0" smtClean="0"/>
              <a:t>No matter where it is in its journey, the total energy of the projectile will always be the same!</a:t>
            </a:r>
          </a:p>
        </p:txBody>
      </p:sp>
      <p:pic>
        <p:nvPicPr>
          <p:cNvPr id="3074" name="Picture 2" descr="C:\Users\15654\Desktop\Diagrams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65465" y="1690196"/>
            <a:ext cx="5785367" cy="4554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71676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a:t>
            </a:r>
            <a:endParaRPr lang="en-US" dirty="0"/>
          </a:p>
        </p:txBody>
      </p:sp>
      <p:sp>
        <p:nvSpPr>
          <p:cNvPr id="3" name="Content Placeholder 2"/>
          <p:cNvSpPr>
            <a:spLocks noGrp="1"/>
          </p:cNvSpPr>
          <p:nvPr>
            <p:ph idx="1"/>
          </p:nvPr>
        </p:nvSpPr>
        <p:spPr/>
        <p:txBody>
          <a:bodyPr/>
          <a:lstStyle/>
          <a:p>
            <a:r>
              <a:rPr lang="en-US" dirty="0" smtClean="0"/>
              <a:t>The ability to do work.</a:t>
            </a:r>
          </a:p>
          <a:p>
            <a:r>
              <a:rPr lang="en-US" dirty="0" smtClean="0"/>
              <a:t>A property that can be converted from one object to another, or that can change its form, but is never created or destroyed.</a:t>
            </a:r>
            <a:endParaRPr lang="en-US" dirty="0"/>
          </a:p>
        </p:txBody>
      </p:sp>
    </p:spTree>
    <p:extLst>
      <p:ext uri="{BB962C8B-B14F-4D97-AF65-F5344CB8AC3E}">
        <p14:creationId xmlns:p14="http://schemas.microsoft.com/office/powerpoint/2010/main" val="15896812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52254" y="304128"/>
            <a:ext cx="7692098" cy="1400530"/>
          </a:xfrm>
        </p:spPr>
        <p:txBody>
          <a:bodyPr/>
          <a:lstStyle/>
          <a:p>
            <a:r>
              <a:rPr lang="en-CA" dirty="0" smtClean="0"/>
              <a:t>Conservation of Energy Problem 1</a:t>
            </a:r>
            <a:endParaRPr lang="en-CA" dirty="0"/>
          </a:p>
        </p:txBody>
      </p:sp>
      <p:sp>
        <p:nvSpPr>
          <p:cNvPr id="3" name="Content Placeholder 2"/>
          <p:cNvSpPr>
            <a:spLocks noGrp="1"/>
          </p:cNvSpPr>
          <p:nvPr>
            <p:ph idx="1"/>
          </p:nvPr>
        </p:nvSpPr>
        <p:spPr>
          <a:xfrm>
            <a:off x="942045" y="2196278"/>
            <a:ext cx="5359075" cy="4195481"/>
          </a:xfrm>
        </p:spPr>
        <p:txBody>
          <a:bodyPr>
            <a:normAutofit fontScale="77500" lnSpcReduction="20000"/>
          </a:bodyPr>
          <a:lstStyle/>
          <a:p>
            <a:r>
              <a:rPr lang="en-CA" dirty="0" smtClean="0"/>
              <a:t>Tarzan (m=82kg) is swinging on a long vine, he starts from rest at 20.0 m above the lowest point of the swing.</a:t>
            </a:r>
          </a:p>
          <a:p>
            <a:pPr marL="800100" lvl="1" indent="-342900">
              <a:buFont typeface="+mj-lt"/>
              <a:buAutoNum type="alphaLcPeriod"/>
            </a:pPr>
            <a:r>
              <a:rPr lang="en-CA" dirty="0" smtClean="0"/>
              <a:t>What is his potential energy at this starting point?</a:t>
            </a:r>
          </a:p>
          <a:p>
            <a:pPr marL="800100" lvl="1" indent="-342900">
              <a:buFont typeface="+mj-lt"/>
              <a:buAutoNum type="alphaLcPeriod"/>
            </a:pPr>
            <a:r>
              <a:rPr lang="en-CA" dirty="0" smtClean="0"/>
              <a:t>What is his kinetic energy at this starting point?</a:t>
            </a:r>
          </a:p>
          <a:p>
            <a:pPr marL="800100" lvl="1" indent="-342900">
              <a:buFont typeface="+mj-lt"/>
              <a:buAutoNum type="alphaLcPeriod"/>
            </a:pPr>
            <a:r>
              <a:rPr lang="en-CA" dirty="0" smtClean="0"/>
              <a:t>What is  his total energy at this starting point?</a:t>
            </a:r>
          </a:p>
          <a:p>
            <a:pPr marL="800100" lvl="1" indent="-342900">
              <a:buFont typeface="+mj-lt"/>
              <a:buAutoNum type="alphaLcPeriod"/>
            </a:pPr>
            <a:r>
              <a:rPr lang="en-CA" dirty="0" smtClean="0"/>
              <a:t>What is his potential energy at the lowest point?</a:t>
            </a:r>
          </a:p>
          <a:p>
            <a:pPr marL="800100" lvl="1" indent="-342900">
              <a:buFont typeface="+mj-lt"/>
              <a:buAutoNum type="alphaLcPeriod"/>
            </a:pPr>
            <a:r>
              <a:rPr lang="en-CA" dirty="0" smtClean="0"/>
              <a:t>What is his kinetic energy at the lowest point?</a:t>
            </a:r>
          </a:p>
          <a:p>
            <a:pPr marL="1257300" lvl="2" indent="-400050">
              <a:buFont typeface="+mj-lt"/>
              <a:buAutoNum type="romanUcPeriod"/>
            </a:pPr>
            <a:r>
              <a:rPr lang="en-CA" dirty="0" smtClean="0"/>
              <a:t>What is his velocity at the lowest point?</a:t>
            </a:r>
          </a:p>
          <a:p>
            <a:pPr marL="857250" lvl="1" indent="-400050">
              <a:buFont typeface="+mj-lt"/>
              <a:buAutoNum type="alphaLcPeriod"/>
            </a:pPr>
            <a:r>
              <a:rPr lang="en-CA" dirty="0" smtClean="0"/>
              <a:t>What is his potential energy 10.0 m up on the other side of the swing?</a:t>
            </a:r>
          </a:p>
          <a:p>
            <a:pPr marL="857250" lvl="1" indent="-400050">
              <a:buFont typeface="+mj-lt"/>
              <a:buAutoNum type="alphaLcPeriod"/>
            </a:pPr>
            <a:r>
              <a:rPr lang="en-CA" dirty="0" smtClean="0"/>
              <a:t>What is his kinetic energy 10.0 m up on the other side of the swing?</a:t>
            </a:r>
          </a:p>
          <a:p>
            <a:pPr marL="1257300" lvl="2" indent="-400050">
              <a:buFont typeface="+mj-lt"/>
              <a:buAutoNum type="alphaLcPeriod"/>
            </a:pPr>
            <a:r>
              <a:rPr lang="en-CA" dirty="0" smtClean="0"/>
              <a:t>What is his velocity 10.0 m up on the other side?</a:t>
            </a:r>
          </a:p>
        </p:txBody>
      </p:sp>
      <p:pic>
        <p:nvPicPr>
          <p:cNvPr id="1026" name="Picture 2" descr="C:\Users\15654\Desktop\Diagr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5811" y="1704658"/>
            <a:ext cx="5244969" cy="209518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H="1" flipV="1">
            <a:off x="9258300" y="3958936"/>
            <a:ext cx="644236" cy="90400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258300" y="4862945"/>
            <a:ext cx="1592103" cy="369332"/>
          </a:xfrm>
          <a:prstGeom prst="rect">
            <a:avLst/>
          </a:prstGeom>
          <a:noFill/>
        </p:spPr>
        <p:txBody>
          <a:bodyPr wrap="none" rtlCol="0">
            <a:spAutoFit/>
          </a:bodyPr>
          <a:lstStyle/>
          <a:p>
            <a:r>
              <a:rPr lang="en-US" dirty="0" smtClean="0"/>
              <a:t>Lowest point</a:t>
            </a:r>
            <a:endParaRPr lang="en-US" dirty="0"/>
          </a:p>
        </p:txBody>
      </p:sp>
      <p:pic>
        <p:nvPicPr>
          <p:cNvPr id="1028" name="Picture 4" descr="http://static.tvtropes.org/pmwiki/pub/images/tarzancliptarzanswing21_jpg_7165.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91" y="1841"/>
            <a:ext cx="1683327" cy="219443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rot="16200000">
            <a:off x="-1353251" y="1393766"/>
            <a:ext cx="3002975" cy="215444"/>
          </a:xfrm>
          <a:prstGeom prst="rect">
            <a:avLst/>
          </a:prstGeom>
          <a:noFill/>
        </p:spPr>
        <p:txBody>
          <a:bodyPr wrap="square" rtlCol="0">
            <a:spAutoFit/>
          </a:bodyPr>
          <a:lstStyle/>
          <a:p>
            <a:r>
              <a:rPr lang="en-US" sz="800" dirty="0"/>
              <a:t>http://tvtropes.org/pmwiki/pmwiki.php/Main/VineSwing</a:t>
            </a:r>
          </a:p>
        </p:txBody>
      </p:sp>
    </p:spTree>
    <p:extLst>
      <p:ext uri="{BB962C8B-B14F-4D97-AF65-F5344CB8AC3E}">
        <p14:creationId xmlns:p14="http://schemas.microsoft.com/office/powerpoint/2010/main" val="21782989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Conservation of Energy</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140383" y="1580708"/>
                <a:ext cx="5396640" cy="4195481"/>
              </a:xfrm>
            </p:spPr>
            <p:txBody>
              <a:bodyPr>
                <a:normAutofit fontScale="85000" lnSpcReduction="10000"/>
              </a:bodyPr>
              <a:lstStyle/>
              <a:p>
                <a:pPr marL="342900" lvl="1" indent="-342900"/>
                <a:r>
                  <a:rPr lang="en-CA" dirty="0" smtClean="0"/>
                  <a:t>a.</a:t>
                </a:r>
                <a:r>
                  <a:rPr lang="en-CA" dirty="0"/>
                  <a:t> What is his potential energy at this starting point</a:t>
                </a:r>
                <a:r>
                  <a:rPr lang="en-CA" dirty="0" smtClean="0"/>
                  <a:t>?</a:t>
                </a:r>
              </a:p>
              <a:p>
                <a:pPr marL="742950" lvl="2" indent="-342900"/>
                <a:r>
                  <a:rPr lang="en-CA" dirty="0" smtClean="0"/>
                  <a:t>This is straight forward, simply use </a:t>
                </a:r>
              </a:p>
              <a:p>
                <a:pPr marL="400050" lvl="2"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US" i="1">
                          <a:latin typeface="Cambria Math"/>
                        </a:rPr>
                        <m:t>𝑚𝑔h</m:t>
                      </m:r>
                    </m:oMath>
                  </m:oMathPara>
                </a14:m>
                <a:endParaRPr lang="en-CA" dirty="0"/>
              </a:p>
              <a:p>
                <a:pPr marL="400050" lvl="2"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d>
                        <m:dPr>
                          <m:ctrlPr>
                            <a:rPr lang="en-US" i="1" smtClean="0">
                              <a:latin typeface="Cambria Math" panose="02040503050406030204" pitchFamily="18" charset="0"/>
                            </a:rPr>
                          </m:ctrlPr>
                        </m:dPr>
                        <m:e>
                          <m:r>
                            <a:rPr lang="en-CA" b="0" i="1" smtClean="0">
                              <a:latin typeface="Cambria Math" panose="02040503050406030204" pitchFamily="18" charset="0"/>
                            </a:rPr>
                            <m:t>82</m:t>
                          </m:r>
                        </m:e>
                      </m:d>
                      <m:d>
                        <m:dPr>
                          <m:ctrlPr>
                            <a:rPr lang="en-US" i="1" smtClean="0">
                              <a:latin typeface="Cambria Math" panose="02040503050406030204" pitchFamily="18" charset="0"/>
                            </a:rPr>
                          </m:ctrlPr>
                        </m:dPr>
                        <m:e>
                          <m:r>
                            <a:rPr lang="en-CA" b="0" i="1" smtClean="0">
                              <a:latin typeface="Cambria Math" panose="02040503050406030204" pitchFamily="18" charset="0"/>
                            </a:rPr>
                            <m:t>9.8</m:t>
                          </m:r>
                        </m:e>
                      </m:d>
                      <m:d>
                        <m:dPr>
                          <m:ctrlPr>
                            <a:rPr lang="en-US" i="1" smtClean="0">
                              <a:latin typeface="Cambria Math" panose="02040503050406030204" pitchFamily="18" charset="0"/>
                            </a:rPr>
                          </m:ctrlPr>
                        </m:dPr>
                        <m:e>
                          <m:r>
                            <a:rPr lang="en-CA" b="0" i="1" smtClean="0">
                              <a:latin typeface="Cambria Math" panose="02040503050406030204" pitchFamily="18" charset="0"/>
                            </a:rPr>
                            <m:t>20</m:t>
                          </m:r>
                        </m:e>
                      </m:d>
                    </m:oMath>
                  </m:oMathPara>
                </a14:m>
                <a:endParaRPr lang="en-CA" dirty="0" smtClean="0"/>
              </a:p>
              <a:p>
                <a:pPr marL="400050" lvl="2"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US" i="1">
                              <a:latin typeface="Cambria Math"/>
                            </a:rPr>
                            <m:t>𝐸</m:t>
                          </m:r>
                        </m:e>
                        <m:sub>
                          <m:r>
                            <a:rPr lang="en-US" i="1">
                              <a:latin typeface="Cambria Math"/>
                            </a:rPr>
                            <m:t>𝑝</m:t>
                          </m:r>
                        </m:sub>
                      </m:sSub>
                      <m:r>
                        <a:rPr lang="en-US" i="1">
                          <a:latin typeface="Cambria Math"/>
                        </a:rPr>
                        <m:t>=</m:t>
                      </m:r>
                      <m:r>
                        <a:rPr lang="en-CA" b="0" i="1" smtClean="0">
                          <a:latin typeface="Cambria Math" panose="02040503050406030204" pitchFamily="18" charset="0"/>
                        </a:rPr>
                        <m:t>16072 </m:t>
                      </m:r>
                      <m:r>
                        <a:rPr lang="en-CA" b="0" i="1" smtClean="0">
                          <a:latin typeface="Cambria Math" panose="02040503050406030204" pitchFamily="18" charset="0"/>
                        </a:rPr>
                        <m:t>𝐽</m:t>
                      </m:r>
                    </m:oMath>
                  </m:oMathPara>
                </a14:m>
                <a:endParaRPr lang="en-CA" dirty="0"/>
              </a:p>
              <a:p>
                <a:pPr marL="342900" lvl="1" indent="-342900"/>
                <a:r>
                  <a:rPr lang="en-CA" dirty="0" smtClean="0"/>
                  <a:t>b. </a:t>
                </a:r>
                <a:r>
                  <a:rPr lang="en-CA" dirty="0"/>
                  <a:t>What is his </a:t>
                </a:r>
                <a:r>
                  <a:rPr lang="en-CA" dirty="0" smtClean="0"/>
                  <a:t>Kinetic </a:t>
                </a:r>
                <a:r>
                  <a:rPr lang="en-CA" dirty="0"/>
                  <a:t>energy at this starting point?</a:t>
                </a:r>
              </a:p>
              <a:p>
                <a:pPr lvl="2"/>
                <a:r>
                  <a:rPr lang="en-CA" dirty="0" smtClean="0"/>
                  <a:t>Again relatively straight forward</a:t>
                </a:r>
              </a:p>
              <a:p>
                <a:pPr marL="914400" lvl="2"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oMath>
                  </m:oMathPara>
                </a14:m>
                <a:endParaRPr lang="en-CA" dirty="0" smtClean="0"/>
              </a:p>
              <a:p>
                <a:pPr marL="914400" lvl="2" indent="0">
                  <a:buNone/>
                </a:pPr>
                <a:r>
                  <a:rPr lang="en-CA" dirty="0" smtClean="0"/>
                  <a:t>Since v at start =  0</a:t>
                </a:r>
              </a:p>
              <a:p>
                <a:pPr marL="914400" lvl="2"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r>
                        <a:rPr lang="en-CA" b="0" i="1" smtClean="0">
                          <a:latin typeface="Cambria Math" panose="02040503050406030204" pitchFamily="18" charset="0"/>
                        </a:rPr>
                        <m:t>0 </m:t>
                      </m:r>
                      <m:r>
                        <a:rPr lang="en-CA" b="0" i="1" smtClean="0">
                          <a:latin typeface="Cambria Math" panose="02040503050406030204" pitchFamily="18" charset="0"/>
                        </a:rPr>
                        <m:t>𝐽</m:t>
                      </m:r>
                    </m:oMath>
                  </m:oMathPara>
                </a14:m>
                <a:endParaRPr lang="en-CA" dirty="0" smtClean="0"/>
              </a:p>
              <a:p>
                <a:pPr marL="342900" lvl="1" indent="-342900"/>
                <a:r>
                  <a:rPr lang="en-CA" dirty="0" smtClean="0"/>
                  <a:t>c. </a:t>
                </a:r>
                <a:r>
                  <a:rPr lang="en-CA" dirty="0"/>
                  <a:t>What is his </a:t>
                </a:r>
                <a:r>
                  <a:rPr lang="en-CA" dirty="0" smtClean="0"/>
                  <a:t>total </a:t>
                </a:r>
                <a:r>
                  <a:rPr lang="en-CA" dirty="0"/>
                  <a:t>energy at this starting point</a:t>
                </a:r>
                <a:r>
                  <a:rPr lang="en-CA" dirty="0" smtClean="0"/>
                  <a:t>?</a:t>
                </a:r>
              </a:p>
              <a:p>
                <a:pPr marL="742950" lvl="2" indent="-342900"/>
                <a:r>
                  <a:rPr lang="en-CA" dirty="0" smtClean="0"/>
                  <a:t>Total Energy = Kinetic Energy + Potential Energy</a:t>
                </a:r>
              </a:p>
              <a:p>
                <a:pPr marL="742950" lvl="2" indent="-342900"/>
                <a:r>
                  <a:rPr lang="en-CA" dirty="0" smtClean="0"/>
                  <a:t>Total Energy =       0                 +   16072 J</a:t>
                </a:r>
              </a:p>
              <a:p>
                <a:pPr marL="742950" lvl="2" indent="-342900"/>
                <a:r>
                  <a:rPr lang="en-CA" dirty="0" smtClean="0"/>
                  <a:t>Total Energy =   16072 J</a:t>
                </a: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140383" y="1580708"/>
                <a:ext cx="5396640" cy="4195481"/>
              </a:xfrm>
              <a:blipFill rotWithShape="1">
                <a:blip r:embed="rId2"/>
                <a:stretch>
                  <a:fillRect t="-726" b="-871"/>
                </a:stretch>
              </a:blipFill>
            </p:spPr>
            <p:txBody>
              <a:bodyPr/>
              <a:lstStyle/>
              <a:p>
                <a:r>
                  <a:rPr lang="en-US">
                    <a:noFill/>
                  </a:rPr>
                  <a:t> </a:t>
                </a:r>
              </a:p>
            </p:txBody>
          </p:sp>
        </mc:Fallback>
      </mc:AlternateContent>
      <p:pic>
        <p:nvPicPr>
          <p:cNvPr id="4" name="Picture 2" descr="C:\Users\15654\Desktop\Diagram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08871" y="1583267"/>
            <a:ext cx="5244969" cy="209518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H="1" flipV="1">
            <a:off x="9530149" y="3810655"/>
            <a:ext cx="644236" cy="90400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9530149" y="4714664"/>
            <a:ext cx="1592103" cy="369332"/>
          </a:xfrm>
          <a:prstGeom prst="rect">
            <a:avLst/>
          </a:prstGeom>
          <a:noFill/>
        </p:spPr>
        <p:txBody>
          <a:bodyPr wrap="none" rtlCol="0">
            <a:spAutoFit/>
          </a:bodyPr>
          <a:lstStyle/>
          <a:p>
            <a:r>
              <a:rPr lang="en-US" dirty="0" smtClean="0"/>
              <a:t>Lowest point</a:t>
            </a:r>
            <a:endParaRPr lang="en-US" dirty="0"/>
          </a:p>
        </p:txBody>
      </p:sp>
    </p:spTree>
    <p:extLst>
      <p:ext uri="{BB962C8B-B14F-4D97-AF65-F5344CB8AC3E}">
        <p14:creationId xmlns:p14="http://schemas.microsoft.com/office/powerpoint/2010/main" val="27508201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t>
            </a:r>
            <a:endParaRPr lang="en-US" dirty="0"/>
          </a:p>
        </p:txBody>
      </p:sp>
      <p:pic>
        <p:nvPicPr>
          <p:cNvPr id="4" name="Picture 2" descr="C:\Users\15654\Desktop\Diagr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435" y="255132"/>
            <a:ext cx="5902423" cy="235781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TextBox 4"/>
              <p:cNvSpPr txBox="1"/>
              <p:nvPr/>
            </p:nvSpPr>
            <p:spPr>
              <a:xfrm>
                <a:off x="1487557" y="3220443"/>
                <a:ext cx="7416177" cy="3807453"/>
              </a:xfrm>
              <a:prstGeom prst="rect">
                <a:avLst/>
              </a:prstGeom>
              <a:noFill/>
            </p:spPr>
            <p:txBody>
              <a:bodyPr wrap="square" rtlCol="0">
                <a:spAutoFit/>
              </a:bodyPr>
              <a:lstStyle/>
              <a:p>
                <a:r>
                  <a:rPr lang="en-US" dirty="0" smtClean="0"/>
                  <a:t>At this point he is lowest in his swing so </a:t>
                </a:r>
                <a:r>
                  <a:rPr lang="en-US" dirty="0" err="1" smtClean="0"/>
                  <a:t>Ep</a:t>
                </a:r>
                <a:r>
                  <a:rPr lang="en-US" dirty="0" smtClean="0"/>
                  <a:t>=0J</a:t>
                </a:r>
              </a:p>
              <a:p>
                <a:endParaRPr lang="en-US" dirty="0"/>
              </a:p>
              <a:p>
                <a:r>
                  <a:rPr lang="en-US" dirty="0" smtClean="0"/>
                  <a:t>But total energy has been conserved (this means it is the same as when it started!) so it remains: </a:t>
                </a:r>
                <a:r>
                  <a:rPr lang="en-CA" dirty="0" smtClean="0"/>
                  <a:t>16072 J</a:t>
                </a:r>
              </a:p>
              <a:p>
                <a:endParaRPr lang="en-CA" dirty="0"/>
              </a:p>
              <a:p>
                <a:r>
                  <a:rPr lang="en-CA" dirty="0" smtClean="0"/>
                  <a:t>Total Energy = Kinetic Energy + Potential Energy</a:t>
                </a:r>
              </a:p>
              <a:p>
                <a:r>
                  <a:rPr lang="en-CA" dirty="0" smtClean="0"/>
                  <a:t>16072 J         =   </a:t>
                </a:r>
                <a:r>
                  <a:rPr lang="en-CA" dirty="0" err="1" smtClean="0"/>
                  <a:t>Ek</a:t>
                </a:r>
                <a:r>
                  <a:rPr lang="en-CA" dirty="0" smtClean="0"/>
                  <a:t>                     +   0</a:t>
                </a:r>
              </a:p>
              <a:p>
                <a:r>
                  <a:rPr lang="en-CA" dirty="0" smtClean="0"/>
                  <a:t>Kinetic Energy = 16072 J</a:t>
                </a:r>
              </a:p>
              <a:p>
                <a:endParaRPr lang="en-CA" dirty="0" smtClean="0"/>
              </a:p>
              <a:p>
                <a:r>
                  <a:rPr lang="en-CA" dirty="0" smtClean="0"/>
                  <a:t>And since	 </a:t>
                </a:r>
                <a14:m>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oMath>
                </a14:m>
                <a:endParaRPr lang="en-US" dirty="0" smtClean="0"/>
              </a:p>
              <a:p>
                <a:endParaRPr lang="en-CA" dirty="0" smtClean="0"/>
              </a:p>
              <a:p>
                <a:r>
                  <a:rPr lang="en-CA" dirty="0" smtClean="0"/>
                  <a:t>We can figure out that his speed is: </a:t>
                </a:r>
                <a:r>
                  <a:rPr lang="en-CA" dirty="0"/>
                  <a:t>20. </a:t>
                </a:r>
                <a:r>
                  <a:rPr lang="en-CA" dirty="0" smtClean="0"/>
                  <a:t>ms</a:t>
                </a:r>
                <a:r>
                  <a:rPr lang="en-CA" baseline="30000" dirty="0" smtClean="0"/>
                  <a:t>-1 </a:t>
                </a:r>
                <a:r>
                  <a:rPr lang="en-CA" dirty="0" smtClean="0"/>
                  <a:t>(19.79 ms</a:t>
                </a:r>
                <a:r>
                  <a:rPr lang="en-CA" baseline="30000" dirty="0" smtClean="0"/>
                  <a:t>-1</a:t>
                </a:r>
                <a:r>
                  <a:rPr lang="en-CA" dirty="0" smtClean="0"/>
                  <a:t>)</a:t>
                </a:r>
                <a:endParaRPr lang="en-CA" dirty="0"/>
              </a:p>
              <a:p>
                <a:endParaRPr lang="en-US" dirty="0" smtClean="0"/>
              </a:p>
            </p:txBody>
          </p:sp>
        </mc:Choice>
        <mc:Fallback xmlns="">
          <p:sp>
            <p:nvSpPr>
              <p:cNvPr id="5" name="TextBox 4"/>
              <p:cNvSpPr txBox="1">
                <a:spLocks noRot="1" noChangeAspect="1" noMove="1" noResize="1" noEditPoints="1" noAdjustHandles="1" noChangeArrowheads="1" noChangeShapeType="1" noTextEdit="1"/>
              </p:cNvSpPr>
              <p:nvPr/>
            </p:nvSpPr>
            <p:spPr>
              <a:xfrm>
                <a:off x="1487557" y="3220443"/>
                <a:ext cx="7416177" cy="3807453"/>
              </a:xfrm>
              <a:prstGeom prst="rect">
                <a:avLst/>
              </a:prstGeom>
              <a:blipFill rotWithShape="1">
                <a:blip r:embed="rId3"/>
                <a:stretch>
                  <a:fillRect l="-657" t="-800" r="-1315"/>
                </a:stretch>
              </a:blipFill>
            </p:spPr>
            <p:txBody>
              <a:bodyPr/>
              <a:lstStyle/>
              <a:p>
                <a:r>
                  <a:rPr lang="en-US">
                    <a:noFill/>
                  </a:rPr>
                  <a:t> </a:t>
                </a:r>
              </a:p>
            </p:txBody>
          </p:sp>
        </mc:Fallback>
      </mc:AlternateContent>
      <p:cxnSp>
        <p:nvCxnSpPr>
          <p:cNvPr id="9" name="Straight Arrow Connector 8"/>
          <p:cNvCxnSpPr/>
          <p:nvPr/>
        </p:nvCxnSpPr>
        <p:spPr>
          <a:xfrm flipV="1">
            <a:off x="5122910" y="2685681"/>
            <a:ext cx="72736" cy="550718"/>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rot="2576521">
            <a:off x="8039234" y="3116532"/>
            <a:ext cx="3855027" cy="1200329"/>
          </a:xfrm>
          <a:prstGeom prst="rect">
            <a:avLst/>
          </a:prstGeom>
          <a:noFill/>
        </p:spPr>
        <p:txBody>
          <a:bodyPr wrap="square" rtlCol="0">
            <a:spAutoFit/>
          </a:bodyPr>
          <a:lstStyle/>
          <a:p>
            <a:r>
              <a:rPr lang="en-US" dirty="0" smtClean="0">
                <a:solidFill>
                  <a:srgbClr val="FF0000"/>
                </a:solidFill>
              </a:rPr>
              <a:t>Remember this assumes that no energy is lost to outside forces, and that no external work has been done on the system!</a:t>
            </a:r>
            <a:endParaRPr lang="en-US" dirty="0">
              <a:solidFill>
                <a:srgbClr val="FF0000"/>
              </a:solidFill>
            </a:endParaRPr>
          </a:p>
        </p:txBody>
      </p:sp>
    </p:spTree>
    <p:extLst>
      <p:ext uri="{BB962C8B-B14F-4D97-AF65-F5344CB8AC3E}">
        <p14:creationId xmlns:p14="http://schemas.microsoft.com/office/powerpoint/2010/main" val="3023197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15654\Desktop\Diagr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44435" y="255132"/>
            <a:ext cx="5902423" cy="2357812"/>
          </a:xfrm>
          <a:prstGeom prst="rect">
            <a:avLst/>
          </a:prstGeom>
          <a:noFill/>
          <a:extLst>
            <a:ext uri="{909E8E84-426E-40DD-AFC4-6F175D3DCCD1}">
              <a14:hiddenFill xmlns:a14="http://schemas.microsoft.com/office/drawing/2010/main">
                <a:solidFill>
                  <a:srgbClr val="FFFFFF"/>
                </a:solidFill>
              </a14:hiddenFill>
            </a:ext>
          </a:extLst>
        </p:spPr>
      </p:pic>
      <p:cxnSp>
        <p:nvCxnSpPr>
          <p:cNvPr id="5" name="Straight Arrow Connector 4"/>
          <p:cNvCxnSpPr/>
          <p:nvPr/>
        </p:nvCxnSpPr>
        <p:spPr>
          <a:xfrm flipH="1" flipV="1">
            <a:off x="6961909" y="1859973"/>
            <a:ext cx="93519" cy="154824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379518" y="3543300"/>
            <a:ext cx="7034646" cy="3139321"/>
          </a:xfrm>
          <a:prstGeom prst="rect">
            <a:avLst/>
          </a:prstGeom>
          <a:noFill/>
        </p:spPr>
        <p:txBody>
          <a:bodyPr wrap="square" rtlCol="0">
            <a:spAutoFit/>
          </a:bodyPr>
          <a:lstStyle/>
          <a:p>
            <a:r>
              <a:rPr lang="en-US" dirty="0" smtClean="0"/>
              <a:t>Again, Total Energy remains the same (</a:t>
            </a:r>
            <a:r>
              <a:rPr lang="en-CA" dirty="0"/>
              <a:t>16072 </a:t>
            </a:r>
            <a:r>
              <a:rPr lang="en-CA" dirty="0" smtClean="0"/>
              <a:t>J)</a:t>
            </a:r>
          </a:p>
          <a:p>
            <a:r>
              <a:rPr lang="en-CA" dirty="0" smtClean="0"/>
              <a:t>But now we have potential energy…</a:t>
            </a:r>
          </a:p>
          <a:p>
            <a:r>
              <a:rPr lang="en-CA" dirty="0" err="1" smtClean="0"/>
              <a:t>Etotal</a:t>
            </a:r>
            <a:r>
              <a:rPr lang="en-CA" dirty="0" smtClean="0"/>
              <a:t> = </a:t>
            </a:r>
            <a:r>
              <a:rPr lang="en-CA" dirty="0" err="1" smtClean="0"/>
              <a:t>Ekinetic</a:t>
            </a:r>
            <a:r>
              <a:rPr lang="en-CA" dirty="0" smtClean="0"/>
              <a:t> + </a:t>
            </a:r>
            <a:r>
              <a:rPr lang="en-CA" dirty="0" err="1" smtClean="0"/>
              <a:t>Epotential</a:t>
            </a:r>
            <a:endParaRPr lang="en-CA" dirty="0" smtClean="0"/>
          </a:p>
          <a:p>
            <a:r>
              <a:rPr lang="en-CA" dirty="0" err="1" smtClean="0"/>
              <a:t>Etotal</a:t>
            </a:r>
            <a:r>
              <a:rPr lang="en-CA" dirty="0" smtClean="0"/>
              <a:t> – </a:t>
            </a:r>
            <a:r>
              <a:rPr lang="en-CA" dirty="0" err="1" smtClean="0"/>
              <a:t>Epotential</a:t>
            </a:r>
            <a:r>
              <a:rPr lang="en-CA" dirty="0" smtClean="0"/>
              <a:t>= </a:t>
            </a:r>
            <a:r>
              <a:rPr lang="en-CA" dirty="0" err="1" smtClean="0"/>
              <a:t>Ekinetic</a:t>
            </a:r>
            <a:endParaRPr lang="en-CA" dirty="0" smtClean="0"/>
          </a:p>
          <a:p>
            <a:r>
              <a:rPr lang="en-CA" dirty="0" smtClean="0"/>
              <a:t>16072 – </a:t>
            </a:r>
            <a:r>
              <a:rPr lang="en-CA" dirty="0" err="1" smtClean="0"/>
              <a:t>mgh</a:t>
            </a:r>
            <a:r>
              <a:rPr lang="en-CA" dirty="0" smtClean="0"/>
              <a:t> = </a:t>
            </a:r>
            <a:r>
              <a:rPr lang="en-CA" dirty="0" err="1" smtClean="0"/>
              <a:t>Ekinetic</a:t>
            </a:r>
            <a:endParaRPr lang="en-CA" dirty="0" smtClean="0"/>
          </a:p>
          <a:p>
            <a:r>
              <a:rPr lang="en-CA" dirty="0" smtClean="0"/>
              <a:t>16072 – (82)(9.8)(10.) = </a:t>
            </a:r>
            <a:r>
              <a:rPr lang="en-CA" dirty="0" err="1" smtClean="0"/>
              <a:t>Ekinetic</a:t>
            </a:r>
            <a:endParaRPr lang="en-CA" dirty="0" smtClean="0"/>
          </a:p>
          <a:p>
            <a:r>
              <a:rPr lang="en-CA" dirty="0" smtClean="0"/>
              <a:t>Kinetic Energy = 8036 J.</a:t>
            </a:r>
          </a:p>
          <a:p>
            <a:endParaRPr lang="en-CA" dirty="0"/>
          </a:p>
          <a:p>
            <a:r>
              <a:rPr lang="en-CA" dirty="0" smtClean="0"/>
              <a:t>From this we can figure out his speed= 14 </a:t>
            </a:r>
            <a:r>
              <a:rPr lang="en-CA" dirty="0"/>
              <a:t>ms</a:t>
            </a:r>
            <a:r>
              <a:rPr lang="en-CA" baseline="30000" dirty="0"/>
              <a:t>-1</a:t>
            </a:r>
            <a:endParaRPr lang="en-CA" dirty="0" smtClean="0"/>
          </a:p>
          <a:p>
            <a:endParaRPr lang="en-CA" dirty="0"/>
          </a:p>
          <a:p>
            <a:endParaRPr lang="en-US" dirty="0"/>
          </a:p>
        </p:txBody>
      </p:sp>
    </p:spTree>
    <p:extLst>
      <p:ext uri="{BB962C8B-B14F-4D97-AF65-F5344CB8AC3E}">
        <p14:creationId xmlns:p14="http://schemas.microsoft.com/office/powerpoint/2010/main" val="261297499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25529" y="198804"/>
            <a:ext cx="9404723" cy="1400530"/>
          </a:xfrm>
        </p:spPr>
        <p:txBody>
          <a:bodyPr/>
          <a:lstStyle/>
          <a:p>
            <a:r>
              <a:rPr lang="en-US" dirty="0" smtClean="0"/>
              <a:t>Conservation of Energy Problem 2</a:t>
            </a:r>
            <a:endParaRPr lang="en-US" dirty="0"/>
          </a:p>
        </p:txBody>
      </p:sp>
      <p:sp>
        <p:nvSpPr>
          <p:cNvPr id="3" name="Content Placeholder 2"/>
          <p:cNvSpPr>
            <a:spLocks noGrp="1"/>
          </p:cNvSpPr>
          <p:nvPr>
            <p:ph idx="1"/>
          </p:nvPr>
        </p:nvSpPr>
        <p:spPr>
          <a:xfrm>
            <a:off x="2277485" y="1197401"/>
            <a:ext cx="6561426" cy="4195481"/>
          </a:xfrm>
        </p:spPr>
        <p:txBody>
          <a:bodyPr/>
          <a:lstStyle/>
          <a:p>
            <a:r>
              <a:rPr lang="en-US" dirty="0" smtClean="0"/>
              <a:t>A skateboarder is riding down a track.  She starts from rest  7.5 meters above the lowest point.  How fast is she moving as she passes the top of a hill 5.2 m above the lowest point (assuming that all resistive forces are negligible).</a:t>
            </a:r>
            <a:endParaRPr lang="en-US" dirty="0"/>
          </a:p>
        </p:txBody>
      </p:sp>
      <p:pic>
        <p:nvPicPr>
          <p:cNvPr id="2050" name="Picture 2" descr="C:\Users\15654\Desktop\Diagram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73793" y="2804680"/>
            <a:ext cx="4289559" cy="191279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redbull.co.uk/cs/userfiles/image/JS_Helen_lovelee.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845" y="24678"/>
            <a:ext cx="1963604" cy="296747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0" y="2987408"/>
            <a:ext cx="3252355" cy="461665"/>
          </a:xfrm>
          <a:prstGeom prst="rect">
            <a:avLst/>
          </a:prstGeom>
          <a:noFill/>
        </p:spPr>
        <p:txBody>
          <a:bodyPr wrap="square" rtlCol="0">
            <a:spAutoFit/>
          </a:bodyPr>
          <a:lstStyle/>
          <a:p>
            <a:r>
              <a:rPr lang="en-US" sz="800" dirty="0"/>
              <a:t>http://www.redbull.co.uk/cs/Satellite/en_UK/Article/Skate-Jenna-Selby-on-her-all-consuming-passion-for-skateboarding-021243274315156</a:t>
            </a:r>
          </a:p>
        </p:txBody>
      </p:sp>
    </p:spTree>
    <p:extLst>
      <p:ext uri="{BB962C8B-B14F-4D97-AF65-F5344CB8AC3E}">
        <p14:creationId xmlns:p14="http://schemas.microsoft.com/office/powerpoint/2010/main" val="170534972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1103312" y="2504208"/>
                <a:ext cx="8946541" cy="3839441"/>
              </a:xfrm>
            </p:spPr>
            <p:txBody>
              <a:bodyPr>
                <a:normAutofit fontScale="85000" lnSpcReduction="20000"/>
              </a:bodyPr>
              <a:lstStyle/>
              <a:p>
                <a:r>
                  <a:rPr lang="en-US" dirty="0" smtClean="0"/>
                  <a:t>This one requires a little algebra!</a:t>
                </a:r>
              </a:p>
              <a:p>
                <a:r>
                  <a:rPr lang="en-US" dirty="0" smtClean="0"/>
                  <a:t>We will still use conservation of energy.</a:t>
                </a:r>
              </a:p>
              <a:p>
                <a:pPr marL="0" indent="0" algn="ctr">
                  <a:buNone/>
                </a:pP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a:rPr>
                          <m:t>𝐸</m:t>
                        </m:r>
                      </m:e>
                      <m:sub>
                        <m:r>
                          <a:rPr lang="en-US" b="0" i="1" smtClean="0">
                            <a:latin typeface="Cambria Math"/>
                          </a:rPr>
                          <m:t>𝑡𝑜𝑡𝑎𝑙</m:t>
                        </m:r>
                        <m:r>
                          <a:rPr lang="en-US" b="0" i="1" smtClean="0">
                            <a:latin typeface="Cambria Math"/>
                          </a:rPr>
                          <m:t> </m:t>
                        </m:r>
                        <m:r>
                          <a:rPr lang="en-US" b="0" i="1" smtClean="0">
                            <a:latin typeface="Cambria Math"/>
                          </a:rPr>
                          <m:t>𝑖𝑛𝑖𝑡𝑖𝑎𝑙</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𝐸</m:t>
                        </m:r>
                      </m:e>
                      <m:sub>
                        <m:r>
                          <a:rPr lang="en-US" b="0" i="1" smtClean="0">
                            <a:latin typeface="Cambria Math"/>
                          </a:rPr>
                          <m:t>𝑡𝑜𝑡𝑎𝑙</m:t>
                        </m:r>
                        <m:r>
                          <a:rPr lang="en-US" b="0" i="1" smtClean="0">
                            <a:latin typeface="Cambria Math"/>
                          </a:rPr>
                          <m:t> </m:t>
                        </m:r>
                        <m:r>
                          <a:rPr lang="en-US" b="0" i="1" smtClean="0">
                            <a:latin typeface="Cambria Math"/>
                          </a:rPr>
                          <m:t>𝑓𝑖𝑛𝑎𝑙</m:t>
                        </m:r>
                      </m:sub>
                    </m:sSub>
                  </m:oMath>
                </a14:m>
                <a:r>
                  <a:rPr lang="en-US" dirty="0" smtClean="0"/>
                  <a:t> </a:t>
                </a:r>
              </a:p>
              <a:p>
                <a:pPr marL="0" indent="0" algn="ctr">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𝐸</m:t>
                          </m:r>
                        </m:e>
                        <m:sub>
                          <m:r>
                            <a:rPr lang="en-US" b="0" i="1" smtClean="0">
                              <a:latin typeface="Cambria Math"/>
                            </a:rPr>
                            <m:t>𝑘𝑖𝑛𝑒𝑡𝑖𝑐</m:t>
                          </m:r>
                          <m:r>
                            <a:rPr lang="en-US" b="0" i="1" smtClean="0">
                              <a:latin typeface="Cambria Math"/>
                            </a:rPr>
                            <m:t> </m:t>
                          </m:r>
                          <m:r>
                            <a:rPr lang="en-US" b="0" i="1" smtClean="0">
                              <a:latin typeface="Cambria Math"/>
                            </a:rPr>
                            <m:t>𝑖𝑛𝑖𝑡𝑖𝑎𝑙</m:t>
                          </m:r>
                        </m:sub>
                      </m:sSub>
                      <m:r>
                        <a:rPr lang="en-US" b="0" i="1" smtClean="0">
                          <a:latin typeface="Cambria Math"/>
                        </a:rPr>
                        <m:t>+</m:t>
                      </m:r>
                      <m:sSub>
                        <m:sSubPr>
                          <m:ctrlPr>
                            <a:rPr lang="en-US" b="0" i="1" smtClean="0">
                              <a:latin typeface="Cambria Math" panose="02040503050406030204" pitchFamily="18" charset="0"/>
                            </a:rPr>
                          </m:ctrlPr>
                        </m:sSubPr>
                        <m:e>
                          <m:r>
                            <a:rPr lang="en-US" b="0" i="1" smtClean="0">
                              <a:latin typeface="Cambria Math"/>
                            </a:rPr>
                            <m:t>𝐸</m:t>
                          </m:r>
                        </m:e>
                        <m:sub>
                          <m:r>
                            <a:rPr lang="en-US" b="0" i="1" smtClean="0">
                              <a:latin typeface="Cambria Math"/>
                            </a:rPr>
                            <m:t>𝑝𝑜𝑡𝑒𝑛𝑡𝑖𝑎𝑙</m:t>
                          </m:r>
                          <m:r>
                            <a:rPr lang="en-US" i="1">
                              <a:latin typeface="Cambria Math"/>
                            </a:rPr>
                            <m:t> </m:t>
                          </m:r>
                          <m:r>
                            <a:rPr lang="en-US" i="1">
                              <a:latin typeface="Cambria Math"/>
                            </a:rPr>
                            <m:t>𝑖𝑛𝑖𝑡𝑖𝑎𝑙</m:t>
                          </m:r>
                        </m:sub>
                      </m:sSub>
                      <m:r>
                        <a:rPr lang="en-US" i="1">
                          <a:latin typeface="Cambria Math"/>
                        </a:rPr>
                        <m:t>=</m:t>
                      </m:r>
                      <m:sSub>
                        <m:sSubPr>
                          <m:ctrlPr>
                            <a:rPr lang="en-US" i="1">
                              <a:latin typeface="Cambria Math" panose="02040503050406030204" pitchFamily="18" charset="0"/>
                            </a:rPr>
                          </m:ctrlPr>
                        </m:sSubPr>
                        <m:e>
                          <m:r>
                            <a:rPr lang="en-US" i="1">
                              <a:latin typeface="Cambria Math"/>
                            </a:rPr>
                            <m:t>𝐸</m:t>
                          </m:r>
                        </m:e>
                        <m:sub>
                          <m:r>
                            <a:rPr lang="en-US" b="0" i="1" smtClean="0">
                              <a:latin typeface="Cambria Math"/>
                            </a:rPr>
                            <m:t>𝑘𝑖𝑛𝑒𝑡𝑖𝑐</m:t>
                          </m:r>
                          <m:r>
                            <a:rPr lang="en-US" i="1">
                              <a:latin typeface="Cambria Math"/>
                            </a:rPr>
                            <m:t> </m:t>
                          </m:r>
                          <m:r>
                            <a:rPr lang="en-US" i="1">
                              <a:latin typeface="Cambria Math"/>
                            </a:rPr>
                            <m:t>𝑓𝑖𝑛𝑎𝑙</m:t>
                          </m:r>
                        </m:sub>
                      </m:sSub>
                      <m:r>
                        <a:rPr lang="en-US" b="0" i="1" smtClean="0">
                          <a:latin typeface="Cambria Math"/>
                        </a:rPr>
                        <m:t>+</m:t>
                      </m:r>
                      <m:sSub>
                        <m:sSubPr>
                          <m:ctrlPr>
                            <a:rPr lang="en-US" i="1">
                              <a:latin typeface="Cambria Math" panose="02040503050406030204" pitchFamily="18" charset="0"/>
                            </a:rPr>
                          </m:ctrlPr>
                        </m:sSubPr>
                        <m:e>
                          <m:r>
                            <a:rPr lang="en-US" i="1">
                              <a:latin typeface="Cambria Math"/>
                            </a:rPr>
                            <m:t>𝐸</m:t>
                          </m:r>
                        </m:e>
                        <m:sub>
                          <m:r>
                            <a:rPr lang="en-US" i="1">
                              <a:latin typeface="Cambria Math"/>
                            </a:rPr>
                            <m:t>𝑝𝑜𝑡𝑒𝑛𝑡𝑖𝑎𝑙</m:t>
                          </m:r>
                          <m:r>
                            <a:rPr lang="en-US" i="1">
                              <a:latin typeface="Cambria Math"/>
                            </a:rPr>
                            <m:t> </m:t>
                          </m:r>
                          <m:r>
                            <a:rPr lang="en-US" b="0" i="1" smtClean="0">
                              <a:latin typeface="Cambria Math"/>
                            </a:rPr>
                            <m:t>𝑓𝑖𝑛𝑎𝑙</m:t>
                          </m:r>
                        </m:sub>
                      </m:sSub>
                    </m:oMath>
                  </m:oMathPara>
                </a14:m>
                <a:endParaRPr lang="en-US" dirty="0" smtClean="0"/>
              </a:p>
              <a:p>
                <a:pPr marL="0" indent="0" algn="ctr">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2</m:t>
                          </m:r>
                        </m:den>
                      </m:f>
                      <m:r>
                        <a:rPr lang="en-US" b="0" i="1" smtClean="0">
                          <a:latin typeface="Cambria Math"/>
                        </a:rPr>
                        <m:t>𝑚</m:t>
                      </m:r>
                      <m:sSup>
                        <m:sSupPr>
                          <m:ctrlPr>
                            <a:rPr lang="en-US" b="0" i="1" smtClean="0">
                              <a:latin typeface="Cambria Math" panose="02040503050406030204" pitchFamily="18" charset="0"/>
                            </a:rPr>
                          </m:ctrlPr>
                        </m:sSupPr>
                        <m:e>
                          <m:sSub>
                            <m:sSubPr>
                              <m:ctrlPr>
                                <a:rPr lang="en-US" b="0" i="1" smtClean="0">
                                  <a:latin typeface="Cambria Math" panose="02040503050406030204" pitchFamily="18" charset="0"/>
                                </a:rPr>
                              </m:ctrlPr>
                            </m:sSubPr>
                            <m:e>
                              <m:r>
                                <a:rPr lang="en-US" b="0" i="1" smtClean="0">
                                  <a:latin typeface="Cambria Math"/>
                                </a:rPr>
                                <m:t>𝑣</m:t>
                              </m:r>
                            </m:e>
                            <m:sub>
                              <m:r>
                                <a:rPr lang="en-US" b="0" i="1" smtClean="0">
                                  <a:latin typeface="Cambria Math"/>
                                </a:rPr>
                                <m:t>𝑖</m:t>
                              </m:r>
                            </m:sub>
                          </m:sSub>
                        </m:e>
                        <m:sup>
                          <m:r>
                            <a:rPr lang="en-US" b="0" i="1" smtClean="0">
                              <a:latin typeface="Cambria Math"/>
                            </a:rPr>
                            <m:t>2</m:t>
                          </m:r>
                        </m:sup>
                      </m:sSup>
                      <m:r>
                        <a:rPr lang="en-US" i="1">
                          <a:latin typeface="Cambria Math"/>
                        </a:rPr>
                        <m:t>+</m:t>
                      </m:r>
                      <m:sSub>
                        <m:sSubPr>
                          <m:ctrlPr>
                            <a:rPr lang="en-US" i="1">
                              <a:latin typeface="Cambria Math" panose="02040503050406030204" pitchFamily="18" charset="0"/>
                            </a:rPr>
                          </m:ctrlPr>
                        </m:sSubPr>
                        <m:e>
                          <m:r>
                            <a:rPr lang="en-US" b="0" i="1" smtClean="0">
                              <a:latin typeface="Cambria Math"/>
                            </a:rPr>
                            <m:t>𝑚𝑔h</m:t>
                          </m:r>
                        </m:e>
                        <m:sub>
                          <m:r>
                            <a:rPr lang="en-US" b="0" i="1" smtClean="0">
                              <a:latin typeface="Cambria Math"/>
                            </a:rPr>
                            <m:t>𝑖</m:t>
                          </m:r>
                        </m:sub>
                      </m:sSub>
                      <m:r>
                        <a:rPr lang="en-US" i="1">
                          <a:latin typeface="Cambria Math"/>
                        </a:rPr>
                        <m:t>=</m:t>
                      </m:r>
                      <m:f>
                        <m:fPr>
                          <m:ctrlPr>
                            <a:rPr lang="en-US" i="1" smtClean="0">
                              <a:latin typeface="Cambria Math" panose="02040503050406030204" pitchFamily="18" charset="0"/>
                            </a:rPr>
                          </m:ctrlPr>
                        </m:fPr>
                        <m:num>
                          <m:r>
                            <a:rPr lang="en-US" b="0" i="1" smtClean="0">
                              <a:latin typeface="Cambria Math"/>
                            </a:rPr>
                            <m:t>1</m:t>
                          </m:r>
                        </m:num>
                        <m:den>
                          <m:r>
                            <a:rPr lang="en-US" b="0" i="1" smtClean="0">
                              <a:latin typeface="Cambria Math"/>
                            </a:rPr>
                            <m:t>2</m:t>
                          </m:r>
                        </m:den>
                      </m:f>
                      <m:r>
                        <a:rPr lang="en-US" b="0" i="1" smtClean="0">
                          <a:latin typeface="Cambria Math"/>
                        </a:rPr>
                        <m:t>𝑚</m:t>
                      </m:r>
                      <m:sSup>
                        <m:sSupPr>
                          <m:ctrlPr>
                            <a:rPr lang="en-US" b="0" i="1" smtClean="0">
                              <a:latin typeface="Cambria Math" panose="02040503050406030204" pitchFamily="18" charset="0"/>
                            </a:rPr>
                          </m:ctrlPr>
                        </m:sSupPr>
                        <m:e>
                          <m:sSub>
                            <m:sSubPr>
                              <m:ctrlPr>
                                <a:rPr lang="en-US" b="0" i="1" smtClean="0">
                                  <a:latin typeface="Cambria Math" panose="02040503050406030204" pitchFamily="18" charset="0"/>
                                </a:rPr>
                              </m:ctrlPr>
                            </m:sSubPr>
                            <m:e>
                              <m:r>
                                <a:rPr lang="en-US" b="0" i="1" smtClean="0">
                                  <a:latin typeface="Cambria Math"/>
                                </a:rPr>
                                <m:t>𝑣</m:t>
                              </m:r>
                            </m:e>
                            <m:sub>
                              <m:r>
                                <a:rPr lang="en-US" b="0" i="1" smtClean="0">
                                  <a:latin typeface="Cambria Math"/>
                                </a:rPr>
                                <m:t>𝑓</m:t>
                              </m:r>
                            </m:sub>
                          </m:sSub>
                        </m:e>
                        <m:sup>
                          <m:r>
                            <a:rPr lang="en-US" b="0" i="1" smtClean="0">
                              <a:latin typeface="Cambria Math"/>
                            </a:rPr>
                            <m:t>2</m:t>
                          </m:r>
                        </m:sup>
                      </m:sSup>
                      <m:r>
                        <a:rPr lang="en-US" i="1">
                          <a:latin typeface="Cambria Math"/>
                        </a:rPr>
                        <m:t>+</m:t>
                      </m:r>
                      <m:r>
                        <a:rPr lang="en-US" b="0" i="1" smtClean="0">
                          <a:latin typeface="Cambria Math"/>
                        </a:rPr>
                        <m:t>𝑚𝑔</m:t>
                      </m:r>
                      <m:sSub>
                        <m:sSubPr>
                          <m:ctrlPr>
                            <a:rPr lang="en-US" i="1">
                              <a:latin typeface="Cambria Math" panose="02040503050406030204" pitchFamily="18" charset="0"/>
                            </a:rPr>
                          </m:ctrlPr>
                        </m:sSubPr>
                        <m:e>
                          <m:r>
                            <a:rPr lang="en-US" b="0" i="1" smtClean="0">
                              <a:latin typeface="Cambria Math"/>
                            </a:rPr>
                            <m:t>h</m:t>
                          </m:r>
                        </m:e>
                        <m:sub>
                          <m:r>
                            <a:rPr lang="en-US" i="1">
                              <a:latin typeface="Cambria Math"/>
                            </a:rPr>
                            <m:t> </m:t>
                          </m:r>
                          <m:r>
                            <a:rPr lang="en-US" i="1">
                              <a:latin typeface="Cambria Math"/>
                            </a:rPr>
                            <m:t>𝑓</m:t>
                          </m:r>
                        </m:sub>
                      </m:sSub>
                    </m:oMath>
                  </m:oMathPara>
                </a14:m>
                <a:endParaRPr lang="en-US" dirty="0" smtClean="0"/>
              </a:p>
              <a:p>
                <a:pPr marL="0" indent="0" algn="ctr">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a:rPr>
                            <m:t>1</m:t>
                          </m:r>
                        </m:num>
                        <m:den>
                          <m:r>
                            <a:rPr lang="en-US" i="1">
                              <a:latin typeface="Cambria Math"/>
                            </a:rPr>
                            <m:t>2</m:t>
                          </m:r>
                        </m:den>
                      </m:f>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𝑖</m:t>
                              </m:r>
                            </m:sub>
                          </m:sSub>
                        </m:e>
                        <m:sup>
                          <m:r>
                            <a:rPr lang="en-US" i="1">
                              <a:latin typeface="Cambria Math"/>
                            </a:rPr>
                            <m:t>2</m:t>
                          </m:r>
                        </m:sup>
                      </m:sSup>
                      <m:r>
                        <a:rPr lang="en-US" i="1">
                          <a:latin typeface="Cambria Math"/>
                        </a:rPr>
                        <m:t>+</m:t>
                      </m:r>
                      <m:sSub>
                        <m:sSubPr>
                          <m:ctrlPr>
                            <a:rPr lang="en-US" i="1">
                              <a:latin typeface="Cambria Math" panose="02040503050406030204" pitchFamily="18" charset="0"/>
                            </a:rPr>
                          </m:ctrlPr>
                        </m:sSubPr>
                        <m:e>
                          <m:r>
                            <a:rPr lang="en-US" i="1">
                              <a:latin typeface="Cambria Math"/>
                            </a:rPr>
                            <m:t>𝑔h</m:t>
                          </m:r>
                        </m:e>
                        <m:sub>
                          <m:r>
                            <a:rPr lang="en-US" i="1">
                              <a:latin typeface="Cambria Math"/>
                            </a:rPr>
                            <m:t>𝑖</m:t>
                          </m:r>
                        </m:sub>
                      </m:sSub>
                      <m:r>
                        <a:rPr lang="en-US" i="1">
                          <a:latin typeface="Cambria Math"/>
                        </a:rPr>
                        <m:t>=</m:t>
                      </m:r>
                      <m:f>
                        <m:fPr>
                          <m:ctrlPr>
                            <a:rPr lang="en-US" i="1">
                              <a:latin typeface="Cambria Math" panose="02040503050406030204" pitchFamily="18" charset="0"/>
                            </a:rPr>
                          </m:ctrlPr>
                        </m:fPr>
                        <m:num>
                          <m:r>
                            <a:rPr lang="en-US" i="1">
                              <a:latin typeface="Cambria Math"/>
                            </a:rPr>
                            <m:t>1</m:t>
                          </m:r>
                        </m:num>
                        <m:den>
                          <m:r>
                            <a:rPr lang="en-US" i="1">
                              <a:latin typeface="Cambria Math"/>
                            </a:rPr>
                            <m:t>2</m:t>
                          </m:r>
                        </m:den>
                      </m:f>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𝑓</m:t>
                              </m:r>
                            </m:sub>
                          </m:sSub>
                        </m:e>
                        <m:sup>
                          <m:r>
                            <a:rPr lang="en-US" i="1">
                              <a:latin typeface="Cambria Math"/>
                            </a:rPr>
                            <m:t>2</m:t>
                          </m:r>
                        </m:sup>
                      </m:sSup>
                      <m:r>
                        <a:rPr lang="en-US" i="1">
                          <a:latin typeface="Cambria Math"/>
                        </a:rPr>
                        <m:t>+</m:t>
                      </m:r>
                      <m:r>
                        <a:rPr lang="en-US" i="1">
                          <a:latin typeface="Cambria Math"/>
                        </a:rPr>
                        <m:t>𝑔</m:t>
                      </m:r>
                      <m:sSub>
                        <m:sSubPr>
                          <m:ctrlPr>
                            <a:rPr lang="en-US" i="1">
                              <a:latin typeface="Cambria Math" panose="02040503050406030204" pitchFamily="18" charset="0"/>
                            </a:rPr>
                          </m:ctrlPr>
                        </m:sSubPr>
                        <m:e>
                          <m:r>
                            <a:rPr lang="en-US" i="1">
                              <a:latin typeface="Cambria Math"/>
                            </a:rPr>
                            <m:t>h</m:t>
                          </m:r>
                        </m:e>
                        <m:sub>
                          <m:r>
                            <a:rPr lang="en-US" i="1">
                              <a:latin typeface="Cambria Math"/>
                            </a:rPr>
                            <m:t> </m:t>
                          </m:r>
                          <m:r>
                            <a:rPr lang="en-US" i="1">
                              <a:latin typeface="Cambria Math"/>
                            </a:rPr>
                            <m:t>𝑓</m:t>
                          </m:r>
                        </m:sub>
                      </m:sSub>
                    </m:oMath>
                  </m:oMathPara>
                </a14:m>
                <a:endParaRPr lang="en-US" dirty="0"/>
              </a:p>
              <a:p>
                <a:pPr marL="0" indent="0" algn="ctr">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a:rPr>
                            <m:t>1</m:t>
                          </m:r>
                        </m:num>
                        <m:den>
                          <m:r>
                            <a:rPr lang="en-US" i="1">
                              <a:latin typeface="Cambria Math"/>
                            </a:rPr>
                            <m:t>2</m:t>
                          </m:r>
                        </m:den>
                      </m:f>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𝑖</m:t>
                              </m:r>
                            </m:sub>
                          </m:sSub>
                        </m:e>
                        <m:sup>
                          <m:r>
                            <a:rPr lang="en-US" i="1">
                              <a:latin typeface="Cambria Math"/>
                            </a:rPr>
                            <m:t>2</m:t>
                          </m:r>
                        </m:sup>
                      </m:sSup>
                      <m:r>
                        <a:rPr lang="en-US" i="1">
                          <a:latin typeface="Cambria Math"/>
                        </a:rPr>
                        <m:t>+</m:t>
                      </m:r>
                      <m:sSub>
                        <m:sSubPr>
                          <m:ctrlPr>
                            <a:rPr lang="en-US" i="1">
                              <a:latin typeface="Cambria Math" panose="02040503050406030204" pitchFamily="18" charset="0"/>
                            </a:rPr>
                          </m:ctrlPr>
                        </m:sSubPr>
                        <m:e>
                          <m:r>
                            <a:rPr lang="en-US" i="1">
                              <a:latin typeface="Cambria Math"/>
                            </a:rPr>
                            <m:t>𝑔h</m:t>
                          </m:r>
                        </m:e>
                        <m:sub>
                          <m:r>
                            <a:rPr lang="en-US" i="1">
                              <a:latin typeface="Cambria Math"/>
                            </a:rPr>
                            <m:t>𝑖</m:t>
                          </m:r>
                        </m:sub>
                      </m:sSub>
                      <m:r>
                        <a:rPr lang="en-US" b="0" i="1" smtClean="0">
                          <a:latin typeface="Cambria Math"/>
                        </a:rPr>
                        <m:t>−</m:t>
                      </m:r>
                      <m:r>
                        <a:rPr lang="en-US" i="1">
                          <a:latin typeface="Cambria Math"/>
                        </a:rPr>
                        <m:t>𝑔</m:t>
                      </m:r>
                      <m:sSub>
                        <m:sSubPr>
                          <m:ctrlPr>
                            <a:rPr lang="en-US" i="1">
                              <a:latin typeface="Cambria Math" panose="02040503050406030204" pitchFamily="18" charset="0"/>
                            </a:rPr>
                          </m:ctrlPr>
                        </m:sSubPr>
                        <m:e>
                          <m:r>
                            <a:rPr lang="en-US" i="1">
                              <a:latin typeface="Cambria Math"/>
                            </a:rPr>
                            <m:t>h</m:t>
                          </m:r>
                        </m:e>
                        <m:sub>
                          <m:r>
                            <a:rPr lang="en-US" i="1">
                              <a:latin typeface="Cambria Math"/>
                            </a:rPr>
                            <m:t> </m:t>
                          </m:r>
                          <m:r>
                            <a:rPr lang="en-US" i="1">
                              <a:latin typeface="Cambria Math"/>
                            </a:rPr>
                            <m:t>𝑓</m:t>
                          </m:r>
                        </m:sub>
                      </m:sSub>
                      <m:r>
                        <a:rPr lang="en-US" i="1">
                          <a:latin typeface="Cambria Math"/>
                        </a:rPr>
                        <m:t>=</m:t>
                      </m:r>
                      <m:f>
                        <m:fPr>
                          <m:ctrlPr>
                            <a:rPr lang="en-US" i="1">
                              <a:latin typeface="Cambria Math" panose="02040503050406030204" pitchFamily="18" charset="0"/>
                            </a:rPr>
                          </m:ctrlPr>
                        </m:fPr>
                        <m:num>
                          <m:r>
                            <a:rPr lang="en-US" i="1">
                              <a:latin typeface="Cambria Math"/>
                            </a:rPr>
                            <m:t>1</m:t>
                          </m:r>
                        </m:num>
                        <m:den>
                          <m:r>
                            <a:rPr lang="en-US" i="1">
                              <a:latin typeface="Cambria Math"/>
                            </a:rPr>
                            <m:t>2</m:t>
                          </m:r>
                        </m:den>
                      </m:f>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𝑓</m:t>
                              </m:r>
                            </m:sub>
                          </m:sSub>
                        </m:e>
                        <m:sup>
                          <m:r>
                            <a:rPr lang="en-US" i="1">
                              <a:latin typeface="Cambria Math"/>
                            </a:rPr>
                            <m:t>2</m:t>
                          </m:r>
                        </m:sup>
                      </m:sSup>
                    </m:oMath>
                  </m:oMathPara>
                </a14:m>
                <a:endParaRPr lang="en-US" dirty="0" smtClean="0"/>
              </a:p>
              <a:p>
                <a:pPr marL="0" indent="0" algn="ctr">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a:rPr>
                            <m:t>𝑔h</m:t>
                          </m:r>
                        </m:e>
                        <m:sub>
                          <m:r>
                            <a:rPr lang="en-US" i="1">
                              <a:latin typeface="Cambria Math"/>
                            </a:rPr>
                            <m:t>𝑖</m:t>
                          </m:r>
                        </m:sub>
                      </m:sSub>
                      <m:r>
                        <a:rPr lang="en-US" i="1">
                          <a:latin typeface="Cambria Math"/>
                        </a:rPr>
                        <m:t>−</m:t>
                      </m:r>
                      <m:r>
                        <a:rPr lang="en-US" i="1">
                          <a:latin typeface="Cambria Math"/>
                        </a:rPr>
                        <m:t>𝑔</m:t>
                      </m:r>
                      <m:sSub>
                        <m:sSubPr>
                          <m:ctrlPr>
                            <a:rPr lang="en-US" i="1">
                              <a:latin typeface="Cambria Math" panose="02040503050406030204" pitchFamily="18" charset="0"/>
                            </a:rPr>
                          </m:ctrlPr>
                        </m:sSubPr>
                        <m:e>
                          <m:r>
                            <a:rPr lang="en-US" i="1">
                              <a:latin typeface="Cambria Math"/>
                            </a:rPr>
                            <m:t>h</m:t>
                          </m:r>
                        </m:e>
                        <m:sub>
                          <m:r>
                            <a:rPr lang="en-US" i="1">
                              <a:latin typeface="Cambria Math"/>
                            </a:rPr>
                            <m:t> </m:t>
                          </m:r>
                          <m:r>
                            <a:rPr lang="en-US" i="1">
                              <a:latin typeface="Cambria Math"/>
                            </a:rPr>
                            <m:t>𝑓</m:t>
                          </m:r>
                        </m:sub>
                      </m:sSub>
                      <m:r>
                        <a:rPr lang="en-US" i="1">
                          <a:latin typeface="Cambria Math"/>
                        </a:rPr>
                        <m:t>=</m:t>
                      </m:r>
                      <m:f>
                        <m:fPr>
                          <m:ctrlPr>
                            <a:rPr lang="en-US" i="1">
                              <a:latin typeface="Cambria Math" panose="02040503050406030204" pitchFamily="18" charset="0"/>
                            </a:rPr>
                          </m:ctrlPr>
                        </m:fPr>
                        <m:num>
                          <m:r>
                            <a:rPr lang="en-US" i="1">
                              <a:latin typeface="Cambria Math"/>
                            </a:rPr>
                            <m:t>1</m:t>
                          </m:r>
                        </m:num>
                        <m:den>
                          <m:r>
                            <a:rPr lang="en-US" i="1">
                              <a:latin typeface="Cambria Math"/>
                            </a:rPr>
                            <m:t>2</m:t>
                          </m:r>
                        </m:den>
                      </m:f>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𝑓</m:t>
                              </m:r>
                            </m:sub>
                          </m:sSub>
                        </m:e>
                        <m:sup>
                          <m:r>
                            <a:rPr lang="en-US" i="1">
                              <a:latin typeface="Cambria Math"/>
                            </a:rPr>
                            <m:t>2</m:t>
                          </m:r>
                        </m:sup>
                      </m:sSup>
                    </m:oMath>
                  </m:oMathPara>
                </a14:m>
                <a:endParaRPr lang="en-US" dirty="0" smtClean="0"/>
              </a:p>
              <a:p>
                <a:pPr marL="0" indent="0" algn="ctr">
                  <a:buNone/>
                </a:pPr>
                <a14:m>
                  <m:oMathPara xmlns:m="http://schemas.openxmlformats.org/officeDocument/2006/math">
                    <m:oMathParaPr>
                      <m:jc m:val="centerGroup"/>
                    </m:oMathParaPr>
                    <m:oMath xmlns:m="http://schemas.openxmlformats.org/officeDocument/2006/math">
                      <m:r>
                        <a:rPr lang="en-US" b="0" i="1" smtClean="0">
                          <a:latin typeface="Cambria Math"/>
                        </a:rPr>
                        <m:t>2</m:t>
                      </m:r>
                      <m:r>
                        <a:rPr lang="en-US" b="0" i="1" smtClean="0">
                          <a:latin typeface="Cambria Math"/>
                        </a:rPr>
                        <m:t>𝑔</m:t>
                      </m:r>
                      <m:d>
                        <m:dPr>
                          <m:ctrlPr>
                            <a:rPr lang="en-US"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a:rPr>
                                <m:t>h</m:t>
                              </m:r>
                            </m:e>
                            <m:sub>
                              <m:r>
                                <a:rPr lang="en-US" i="1">
                                  <a:latin typeface="Cambria Math"/>
                                </a:rPr>
                                <m:t> </m:t>
                              </m:r>
                              <m:r>
                                <a:rPr lang="en-US" i="1">
                                  <a:latin typeface="Cambria Math"/>
                                </a:rPr>
                                <m:t>𝑖</m:t>
                              </m:r>
                            </m:sub>
                          </m:sSub>
                          <m:r>
                            <a:rPr lang="en-US" i="1">
                              <a:latin typeface="Cambria Math"/>
                            </a:rPr>
                            <m:t>−</m:t>
                          </m:r>
                          <m:sSub>
                            <m:sSubPr>
                              <m:ctrlPr>
                                <a:rPr lang="en-US" i="1">
                                  <a:latin typeface="Cambria Math" panose="02040503050406030204" pitchFamily="18" charset="0"/>
                                </a:rPr>
                              </m:ctrlPr>
                            </m:sSubPr>
                            <m:e>
                              <m:r>
                                <a:rPr lang="en-US" i="1">
                                  <a:latin typeface="Cambria Math"/>
                                </a:rPr>
                                <m:t>h</m:t>
                              </m:r>
                            </m:e>
                            <m:sub>
                              <m:r>
                                <a:rPr lang="en-US" i="1">
                                  <a:latin typeface="Cambria Math"/>
                                </a:rPr>
                                <m:t> </m:t>
                              </m:r>
                              <m:r>
                                <a:rPr lang="en-US" i="1">
                                  <a:latin typeface="Cambria Math"/>
                                </a:rPr>
                                <m:t>𝑓</m:t>
                              </m:r>
                            </m:sub>
                          </m:sSub>
                        </m:e>
                      </m:d>
                      <m:r>
                        <a:rPr lang="en-US" i="1">
                          <a:latin typeface="Cambria Math"/>
                        </a:rPr>
                        <m:t>=</m:t>
                      </m:r>
                      <m:sSup>
                        <m:sSupPr>
                          <m:ctrlPr>
                            <a:rPr lang="en-US" i="1">
                              <a:latin typeface="Cambria Math" panose="02040503050406030204" pitchFamily="18" charset="0"/>
                            </a:rPr>
                          </m:ctrlPr>
                        </m:sSupPr>
                        <m:e>
                          <m:sSub>
                            <m:sSubPr>
                              <m:ctrlPr>
                                <a:rPr lang="en-US" i="1">
                                  <a:latin typeface="Cambria Math" panose="02040503050406030204" pitchFamily="18" charset="0"/>
                                </a:rPr>
                              </m:ctrlPr>
                            </m:sSubPr>
                            <m:e>
                              <m:r>
                                <a:rPr lang="en-US" i="1">
                                  <a:latin typeface="Cambria Math"/>
                                </a:rPr>
                                <m:t>𝑣</m:t>
                              </m:r>
                            </m:e>
                            <m:sub>
                              <m:r>
                                <a:rPr lang="en-US" i="1">
                                  <a:latin typeface="Cambria Math"/>
                                </a:rPr>
                                <m:t>𝑓</m:t>
                              </m:r>
                            </m:sub>
                          </m:sSub>
                        </m:e>
                        <m:sup>
                          <m:r>
                            <a:rPr lang="en-US" i="1">
                              <a:latin typeface="Cambria Math"/>
                            </a:rPr>
                            <m:t>2</m:t>
                          </m:r>
                        </m:sup>
                      </m:sSup>
                    </m:oMath>
                  </m:oMathPara>
                </a14:m>
                <a:endParaRPr lang="en-US" dirty="0" smtClean="0"/>
              </a:p>
              <a:p>
                <a:pPr marL="0" indent="0" algn="ctr">
                  <a:buNone/>
                </a:pPr>
                <a:r>
                  <a:rPr lang="en-US" i="1" dirty="0" smtClean="0">
                    <a:latin typeface="Times New Roman" pitchFamily="18" charset="0"/>
                    <a:cs typeface="Times New Roman" pitchFamily="18" charset="0"/>
                  </a:rPr>
                  <a:t>Final speed = 6.7 </a:t>
                </a:r>
                <a:r>
                  <a:rPr lang="en-US" i="1" dirty="0">
                    <a:latin typeface="Times New Roman" pitchFamily="18" charset="0"/>
                    <a:cs typeface="Times New Roman" pitchFamily="18" charset="0"/>
                  </a:rPr>
                  <a:t>ms</a:t>
                </a:r>
                <a:r>
                  <a:rPr lang="en-US" i="1" baseline="30000" dirty="0">
                    <a:latin typeface="Times New Roman" pitchFamily="18" charset="0"/>
                    <a:cs typeface="Times New Roman" pitchFamily="18" charset="0"/>
                  </a:rPr>
                  <a:t>-1</a:t>
                </a:r>
                <a:endParaRPr lang="en-US" i="1" dirty="0">
                  <a:latin typeface="Times New Roman" pitchFamily="18" charset="0"/>
                  <a:cs typeface="Times New Roman" pitchFamily="18" charset="0"/>
                </a:endParaRP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1103312" y="2504208"/>
                <a:ext cx="8946541" cy="3839441"/>
              </a:xfrm>
              <a:blipFill rotWithShape="1">
                <a:blip r:embed="rId2"/>
                <a:stretch>
                  <a:fillRect l="-136" t="-1746" b="-2222"/>
                </a:stretch>
              </a:blipFill>
            </p:spPr>
            <p:txBody>
              <a:bodyPr/>
              <a:lstStyle/>
              <a:p>
                <a:r>
                  <a:rPr lang="en-US">
                    <a:noFill/>
                  </a:rPr>
                  <a:t> </a:t>
                </a:r>
              </a:p>
            </p:txBody>
          </p:sp>
        </mc:Fallback>
      </mc:AlternateContent>
      <p:pic>
        <p:nvPicPr>
          <p:cNvPr id="4" name="Picture 2" descr="C:\Users\15654\Desktop\Diagram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0229" y="508289"/>
            <a:ext cx="4289559" cy="1912793"/>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921335" y="1891145"/>
            <a:ext cx="3346739" cy="1477328"/>
          </a:xfrm>
          <a:prstGeom prst="rect">
            <a:avLst/>
          </a:prstGeom>
          <a:noFill/>
        </p:spPr>
        <p:txBody>
          <a:bodyPr wrap="square" rtlCol="0">
            <a:spAutoFit/>
          </a:bodyPr>
          <a:lstStyle/>
          <a:p>
            <a:r>
              <a:rPr lang="en-US" dirty="0" smtClean="0">
                <a:latin typeface="Times New Roman" pitchFamily="18" charset="0"/>
                <a:cs typeface="Times New Roman" pitchFamily="18" charset="0"/>
              </a:rPr>
              <a:t>m= ?</a:t>
            </a:r>
          </a:p>
          <a:p>
            <a:r>
              <a:rPr lang="en-US" dirty="0">
                <a:latin typeface="Times New Roman" pitchFamily="18" charset="0"/>
                <a:cs typeface="Times New Roman" pitchFamily="18" charset="0"/>
              </a:rPr>
              <a:t>i</a:t>
            </a:r>
            <a:r>
              <a:rPr lang="en-US" dirty="0" smtClean="0">
                <a:latin typeface="Times New Roman" pitchFamily="18" charset="0"/>
                <a:cs typeface="Times New Roman" pitchFamily="18" charset="0"/>
              </a:rPr>
              <a:t>nitial speed   </a:t>
            </a:r>
            <a:r>
              <a:rPr lang="en-US" i="1" dirty="0" smtClean="0">
                <a:latin typeface="Times New Roman" pitchFamily="18" charset="0"/>
                <a:cs typeface="Times New Roman" pitchFamily="18" charset="0"/>
              </a:rPr>
              <a:t>v</a:t>
            </a:r>
            <a:r>
              <a:rPr lang="en-US" i="1" baseline="-25000" dirty="0" smtClean="0">
                <a:latin typeface="Times New Roman" pitchFamily="18" charset="0"/>
                <a:cs typeface="Times New Roman" pitchFamily="18" charset="0"/>
              </a:rPr>
              <a:t>i</a:t>
            </a:r>
            <a:r>
              <a:rPr lang="en-US" dirty="0" smtClean="0">
                <a:latin typeface="Times New Roman" pitchFamily="18" charset="0"/>
                <a:cs typeface="Times New Roman" pitchFamily="18" charset="0"/>
              </a:rPr>
              <a:t>= 0 ms</a:t>
            </a:r>
            <a:r>
              <a:rPr lang="en-US" baseline="30000" dirty="0" smtClean="0">
                <a:latin typeface="Times New Roman" pitchFamily="18" charset="0"/>
                <a:cs typeface="Times New Roman" pitchFamily="18" charset="0"/>
              </a:rPr>
              <a:t>-1</a:t>
            </a:r>
          </a:p>
          <a:p>
            <a:r>
              <a:rPr lang="en-US" dirty="0" smtClean="0">
                <a:latin typeface="Times New Roman" pitchFamily="18" charset="0"/>
                <a:cs typeface="Times New Roman" pitchFamily="18" charset="0"/>
              </a:rPr>
              <a:t>initial height  </a:t>
            </a:r>
            <a:r>
              <a:rPr lang="en-US" i="1" dirty="0" smtClean="0">
                <a:latin typeface="Times New Roman" pitchFamily="18" charset="0"/>
                <a:cs typeface="Times New Roman" pitchFamily="18" charset="0"/>
              </a:rPr>
              <a:t>h</a:t>
            </a:r>
            <a:r>
              <a:rPr lang="en-US" i="1" baseline="-25000" dirty="0" smtClean="0">
                <a:latin typeface="Times New Roman" pitchFamily="18" charset="0"/>
                <a:cs typeface="Times New Roman" pitchFamily="18" charset="0"/>
              </a:rPr>
              <a:t>i</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7.5 m</a:t>
            </a:r>
            <a:endParaRPr lang="en-US" baseline="300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final height   </a:t>
            </a:r>
            <a:r>
              <a:rPr lang="en-US" i="1" dirty="0" err="1" smtClean="0">
                <a:latin typeface="Times New Roman" pitchFamily="18" charset="0"/>
                <a:cs typeface="Times New Roman" pitchFamily="18" charset="0"/>
              </a:rPr>
              <a:t>h</a:t>
            </a:r>
            <a:r>
              <a:rPr lang="en-US" i="1" baseline="-25000" dirty="0" err="1" smtClean="0">
                <a:latin typeface="Times New Roman" pitchFamily="18" charset="0"/>
                <a:cs typeface="Times New Roman" pitchFamily="18" charset="0"/>
              </a:rPr>
              <a:t>f</a:t>
            </a:r>
            <a:r>
              <a:rPr lang="en-US" dirty="0" smtClean="0">
                <a:latin typeface="Times New Roman" pitchFamily="18" charset="0"/>
                <a:cs typeface="Times New Roman" pitchFamily="18" charset="0"/>
              </a:rPr>
              <a:t>= 5.2 m</a:t>
            </a:r>
          </a:p>
          <a:p>
            <a:r>
              <a:rPr lang="en-US" dirty="0">
                <a:latin typeface="Times New Roman" pitchFamily="18" charset="0"/>
                <a:cs typeface="Times New Roman" pitchFamily="18" charset="0"/>
              </a:rPr>
              <a:t>final </a:t>
            </a:r>
            <a:r>
              <a:rPr lang="en-US" dirty="0" smtClean="0">
                <a:latin typeface="Times New Roman" pitchFamily="18" charset="0"/>
                <a:cs typeface="Times New Roman" pitchFamily="18" charset="0"/>
              </a:rPr>
              <a:t>speed   </a:t>
            </a:r>
            <a:r>
              <a:rPr lang="en-US" i="1" dirty="0" err="1" smtClean="0">
                <a:latin typeface="Times New Roman" pitchFamily="18" charset="0"/>
                <a:cs typeface="Times New Roman" pitchFamily="18" charset="0"/>
              </a:rPr>
              <a:t>v</a:t>
            </a:r>
            <a:r>
              <a:rPr lang="en-US" i="1" baseline="-25000" dirty="0" err="1" smtClean="0">
                <a:latin typeface="Times New Roman" pitchFamily="18" charset="0"/>
                <a:cs typeface="Times New Roman" pitchFamily="18" charset="0"/>
              </a:rPr>
              <a:t>f</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ms</a:t>
            </a:r>
            <a:r>
              <a:rPr lang="en-US" baseline="30000" dirty="0">
                <a:latin typeface="Times New Roman" pitchFamily="18" charset="0"/>
                <a:cs typeface="Times New Roman" pitchFamily="18" charset="0"/>
              </a:rPr>
              <a:t>-1 </a:t>
            </a:r>
            <a:endParaRPr lang="en-US" dirty="0">
              <a:latin typeface="Times New Roman" pitchFamily="18" charset="0"/>
              <a:cs typeface="Times New Roman" pitchFamily="18" charset="0"/>
            </a:endParaRPr>
          </a:p>
        </p:txBody>
      </p:sp>
      <p:sp>
        <p:nvSpPr>
          <p:cNvPr id="6" name="TextBox 5"/>
          <p:cNvSpPr txBox="1"/>
          <p:nvPr/>
        </p:nvSpPr>
        <p:spPr>
          <a:xfrm rot="19777693">
            <a:off x="856531" y="4699539"/>
            <a:ext cx="2421748" cy="954107"/>
          </a:xfrm>
          <a:prstGeom prst="rect">
            <a:avLst/>
          </a:prstGeom>
          <a:noFill/>
        </p:spPr>
        <p:txBody>
          <a:bodyPr wrap="square" rtlCol="0">
            <a:spAutoFit/>
          </a:bodyPr>
          <a:lstStyle/>
          <a:p>
            <a:r>
              <a:rPr lang="en-US" sz="1400" dirty="0" smtClean="0">
                <a:solidFill>
                  <a:srgbClr val="FF0000"/>
                </a:solidFill>
              </a:rPr>
              <a:t>Even though you don’t have the boarder’s mass, what happens to mass in this equation?</a:t>
            </a:r>
            <a:endParaRPr lang="en-US" sz="1400" dirty="0">
              <a:solidFill>
                <a:srgbClr val="FF0000"/>
              </a:solidFill>
            </a:endParaRPr>
          </a:p>
        </p:txBody>
      </p:sp>
      <p:sp>
        <p:nvSpPr>
          <p:cNvPr id="7" name="TextBox 6"/>
          <p:cNvSpPr txBox="1"/>
          <p:nvPr/>
        </p:nvSpPr>
        <p:spPr>
          <a:xfrm>
            <a:off x="7768935" y="5176592"/>
            <a:ext cx="3067050" cy="369332"/>
          </a:xfrm>
          <a:prstGeom prst="rect">
            <a:avLst/>
          </a:prstGeom>
          <a:noFill/>
        </p:spPr>
        <p:txBody>
          <a:bodyPr wrap="square" rtlCol="0">
            <a:spAutoFit/>
          </a:bodyPr>
          <a:lstStyle/>
          <a:p>
            <a:r>
              <a:rPr lang="en-US" dirty="0" smtClean="0"/>
              <a:t>Since initial velocity is 0,</a:t>
            </a:r>
            <a:endParaRPr lang="en-US" dirty="0"/>
          </a:p>
        </p:txBody>
      </p:sp>
    </p:spTree>
    <p:extLst>
      <p:ext uri="{BB962C8B-B14F-4D97-AF65-F5344CB8AC3E}">
        <p14:creationId xmlns:p14="http://schemas.microsoft.com/office/powerpoint/2010/main" val="20708770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 calcmode="lin" valueType="num">
                                      <p:cBhvr additive="base">
                                        <p:cTn id="3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53" presetClass="entr" presetSubtype="16" fill="hold" grpId="0" nodeType="click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 calcmode="lin" valueType="num">
                                      <p:cBhvr additive="base">
                                        <p:cTn id="52"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3">
                                            <p:txEl>
                                              <p:pRg st="8" end="8"/>
                                            </p:txEl>
                                          </p:spTgt>
                                        </p:tgtEl>
                                        <p:attrNameLst>
                                          <p:attrName>style.visibility</p:attrName>
                                        </p:attrNameLst>
                                      </p:cBhvr>
                                      <p:to>
                                        <p:strVal val="visible"/>
                                      </p:to>
                                    </p:set>
                                    <p:anim calcmode="lin" valueType="num">
                                      <p:cBhvr additive="base">
                                        <p:cTn id="58"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9"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nodeType="clickEffect">
                                  <p:stCondLst>
                                    <p:cond delay="0"/>
                                  </p:stCondLst>
                                  <p:childTnLst>
                                    <p:set>
                                      <p:cBhvr>
                                        <p:cTn id="63" dur="1" fill="hold">
                                          <p:stCondLst>
                                            <p:cond delay="0"/>
                                          </p:stCondLst>
                                        </p:cTn>
                                        <p:tgtEl>
                                          <p:spTgt spid="3">
                                            <p:txEl>
                                              <p:pRg st="9" end="9"/>
                                            </p:txEl>
                                          </p:spTgt>
                                        </p:tgtEl>
                                        <p:attrNameLst>
                                          <p:attrName>style.visibility</p:attrName>
                                        </p:attrNameLst>
                                      </p:cBhvr>
                                      <p:to>
                                        <p:strVal val="visible"/>
                                      </p:to>
                                    </p:set>
                                    <p:anim calcmode="lin" valueType="num">
                                      <p:cBhvr additive="base">
                                        <p:cTn id="64"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Conservation of Energy.</a:t>
            </a:r>
            <a:endParaRPr lang="en-US" dirty="0"/>
          </a:p>
        </p:txBody>
      </p:sp>
      <p:sp>
        <p:nvSpPr>
          <p:cNvPr id="3" name="Content Placeholder 2"/>
          <p:cNvSpPr>
            <a:spLocks noGrp="1"/>
          </p:cNvSpPr>
          <p:nvPr>
            <p:ph idx="1"/>
          </p:nvPr>
        </p:nvSpPr>
        <p:spPr/>
        <p:txBody>
          <a:bodyPr/>
          <a:lstStyle/>
          <a:p>
            <a:r>
              <a:rPr lang="en-US" dirty="0" smtClean="0"/>
              <a:t>Note:  Another way of looking at this is:</a:t>
            </a:r>
          </a:p>
          <a:p>
            <a:pPr lvl="1"/>
            <a:r>
              <a:rPr lang="en-US" dirty="0" smtClean="0"/>
              <a:t>Loss in potential energy = gain in kinetic energy</a:t>
            </a:r>
          </a:p>
          <a:p>
            <a:pPr lvl="1"/>
            <a:r>
              <a:rPr lang="en-US" dirty="0" smtClean="0"/>
              <a:t>Loss in kinetic energy = gain in potential energy</a:t>
            </a:r>
            <a:endParaRPr lang="en-US" dirty="0"/>
          </a:p>
        </p:txBody>
      </p:sp>
    </p:spTree>
    <p:extLst>
      <p:ext uri="{BB962C8B-B14F-4D97-AF65-F5344CB8AC3E}">
        <p14:creationId xmlns:p14="http://schemas.microsoft.com/office/powerpoint/2010/main" val="87634642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Conservation of Energy</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621792" y="2052918"/>
                <a:ext cx="10424160" cy="4195481"/>
              </a:xfrm>
            </p:spPr>
            <p:txBody>
              <a:bodyPr/>
              <a:lstStyle/>
              <a:p>
                <a:r>
                  <a:rPr lang="en-US" dirty="0" smtClean="0"/>
                  <a:t>If external work is done on the system, you can include this in the equation</a:t>
                </a:r>
              </a:p>
              <a:p>
                <a:endParaRPr lang="en-US"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a:rPr>
                        <m:t>𝑤𝑜𝑟𝑘𝑑</m:t>
                      </m:r>
                      <m:r>
                        <a:rPr lang="en-US" b="0" i="1" smtClean="0">
                          <a:latin typeface="Cambria Math"/>
                        </a:rPr>
                        <m:t> </m:t>
                      </m:r>
                      <m:r>
                        <a:rPr lang="en-US" b="0" i="1" smtClean="0">
                          <a:latin typeface="Cambria Math"/>
                        </a:rPr>
                        <m:t>𝑑𝑜𝑛𝑒</m:t>
                      </m:r>
                      <m:r>
                        <a:rPr lang="en-US" b="0" i="1" smtClean="0">
                          <a:latin typeface="Cambria Math"/>
                        </a:rPr>
                        <m:t> </m:t>
                      </m:r>
                      <m:r>
                        <a:rPr lang="en-US" b="0" i="1" smtClean="0">
                          <a:latin typeface="Cambria Math"/>
                        </a:rPr>
                        <m:t>𝑜𝑛</m:t>
                      </m:r>
                      <m:r>
                        <a:rPr lang="en-US" b="0" i="1" smtClean="0">
                          <a:latin typeface="Cambria Math"/>
                        </a:rPr>
                        <m:t> </m:t>
                      </m:r>
                      <m:r>
                        <a:rPr lang="en-US" b="0" i="1" smtClean="0">
                          <a:latin typeface="Cambria Math"/>
                        </a:rPr>
                        <m:t>𝑡h𝑒</m:t>
                      </m:r>
                      <m:r>
                        <a:rPr lang="en-US" b="0" i="1" smtClean="0">
                          <a:latin typeface="Cambria Math"/>
                        </a:rPr>
                        <m:t> </m:t>
                      </m:r>
                      <m:r>
                        <a:rPr lang="en-US" b="0" i="1" smtClean="0">
                          <a:latin typeface="Cambria Math"/>
                        </a:rPr>
                        <m:t>𝑠𝑦𝑠𝑡𝑒𝑚</m:t>
                      </m:r>
                      <m:r>
                        <a:rPr lang="en-US" b="0" i="1" smtClean="0">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𝐾𝑖𝑛𝑒𝑡𝑖𝑐</m:t>
                          </m:r>
                          <m:r>
                            <a:rPr lang="en-US" i="1">
                              <a:latin typeface="Cambria Math"/>
                            </a:rPr>
                            <m:t> </m:t>
                          </m:r>
                          <m:r>
                            <a:rPr lang="en-US" i="1">
                              <a:latin typeface="Cambria Math"/>
                            </a:rPr>
                            <m:t>𝐼𝑛𝑖𝑡𝑖𝑎𝑙</m:t>
                          </m:r>
                        </m:sub>
                      </m:sSub>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𝐼𝑛𝑖𝑡𝑖𝑎𝑙</m:t>
                          </m:r>
                        </m:sub>
                      </m:sSub>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𝐼𝑛𝑖𝑡𝑖𝑎𝑙</m:t>
                          </m:r>
                        </m:sub>
                      </m:sSub>
                      <m:sSub>
                        <m:sSubPr>
                          <m:ctrlPr>
                            <a:rPr lang="en-US" i="1">
                              <a:latin typeface="Cambria Math" panose="02040503050406030204" pitchFamily="18" charset="0"/>
                            </a:rPr>
                          </m:ctrlPr>
                        </m:sSubPr>
                        <m:e>
                          <m:r>
                            <a:rPr lang="en-US" i="1">
                              <a:latin typeface="Cambria Math"/>
                            </a:rPr>
                            <m:t>+</m:t>
                          </m:r>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𝐹𝑖𝑛𝑎𝑙</m:t>
                          </m:r>
                        </m:sub>
                      </m:sSub>
                    </m:oMath>
                  </m:oMathPara>
                </a14:m>
                <a:endParaRPr lang="en-US" dirty="0" smtClean="0"/>
              </a:p>
              <a:p>
                <a:pPr marL="0" indent="0">
                  <a:buNone/>
                </a:pPr>
                <a:endParaRPr lang="en-US" dirty="0"/>
              </a:p>
              <a:p>
                <a:pPr marL="0" indent="0">
                  <a:buNone/>
                </a:pPr>
                <a:r>
                  <a:rPr lang="en-US" dirty="0" smtClean="0"/>
                  <a:t>We often consider work done against friction to be “lost” since it this work cannot be easily returned to other forms of energy.  (Remember it is not destroyed, it is just no longer as “useful”)</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a:rPr>
                        <m:t>𝑤𝑜𝑟𝑘𝑑</m:t>
                      </m:r>
                      <m:r>
                        <a:rPr lang="en-US" i="1">
                          <a:latin typeface="Cambria Math"/>
                        </a:rPr>
                        <m:t> </m:t>
                      </m:r>
                      <m:r>
                        <a:rPr lang="en-US" i="1">
                          <a:latin typeface="Cambria Math"/>
                        </a:rPr>
                        <m:t>𝑑𝑜𝑛𝑒</m:t>
                      </m:r>
                      <m:r>
                        <a:rPr lang="en-US" i="1">
                          <a:latin typeface="Cambria Math"/>
                        </a:rPr>
                        <m:t> </m:t>
                      </m:r>
                      <m:r>
                        <a:rPr lang="en-US" i="1">
                          <a:latin typeface="Cambria Math"/>
                        </a:rPr>
                        <m:t>𝑜𝑛</m:t>
                      </m:r>
                      <m:r>
                        <a:rPr lang="en-US" i="1">
                          <a:latin typeface="Cambria Math"/>
                        </a:rPr>
                        <m:t> </m:t>
                      </m:r>
                      <m:r>
                        <a:rPr lang="en-US" i="1">
                          <a:latin typeface="Cambria Math"/>
                        </a:rPr>
                        <m:t>𝑡h𝑒</m:t>
                      </m:r>
                      <m:r>
                        <a:rPr lang="en-US" i="1">
                          <a:latin typeface="Cambria Math"/>
                        </a:rPr>
                        <m:t> </m:t>
                      </m:r>
                      <m:r>
                        <a:rPr lang="en-US" i="1">
                          <a:latin typeface="Cambria Math"/>
                        </a:rPr>
                        <m:t>𝑠𝑦𝑠𝑡𝑒𝑚</m:t>
                      </m:r>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𝐾𝑖𝑛𝑒𝑡𝑖𝑐</m:t>
                          </m:r>
                          <m:r>
                            <a:rPr lang="en-US" i="1">
                              <a:latin typeface="Cambria Math"/>
                            </a:rPr>
                            <m:t> </m:t>
                          </m:r>
                          <m:r>
                            <a:rPr lang="en-US" i="1">
                              <a:latin typeface="Cambria Math"/>
                            </a:rPr>
                            <m:t>𝐼𝑛𝑖𝑡𝑖𝑎𝑙</m:t>
                          </m:r>
                        </m:sub>
                      </m:sSub>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𝐼𝑛𝑖𝑡𝑖𝑎𝑙</m:t>
                          </m:r>
                        </m:sub>
                      </m:sSub>
                      <m:r>
                        <a:rPr lang="en-US" i="1">
                          <a:latin typeface="Cambria Math"/>
                        </a:rPr>
                        <m:t>=</m:t>
                      </m:r>
                      <m:sSub>
                        <m:sSubPr>
                          <m:ctrlPr>
                            <a:rPr lang="en-CA" i="1">
                              <a:latin typeface="Cambria Math" panose="02040503050406030204" pitchFamily="18" charset="0"/>
                            </a:rPr>
                          </m:ctrlPr>
                        </m:sSubPr>
                        <m:e>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𝐼𝑛𝑖𝑡𝑖𝑎𝑙</m:t>
                          </m:r>
                        </m:sub>
                      </m:sSub>
                      <m:sSub>
                        <m:sSubPr>
                          <m:ctrlPr>
                            <a:rPr lang="en-US" i="1">
                              <a:latin typeface="Cambria Math" panose="02040503050406030204" pitchFamily="18" charset="0"/>
                            </a:rPr>
                          </m:ctrlPr>
                        </m:sSubPr>
                        <m:e>
                          <m:r>
                            <a:rPr lang="en-US" i="1">
                              <a:latin typeface="Cambria Math"/>
                            </a:rPr>
                            <m:t>+</m:t>
                          </m:r>
                          <m:r>
                            <a:rPr lang="en-US" i="1">
                              <a:latin typeface="Cambria Math"/>
                            </a:rPr>
                            <m:t>𝐸</m:t>
                          </m:r>
                        </m:e>
                        <m:sub>
                          <m:r>
                            <a:rPr lang="en-US" i="1">
                              <a:latin typeface="Cambria Math"/>
                            </a:rPr>
                            <m:t>𝑃𝑜𝑡𝑒𝑛𝑡𝑖𝑎𝑙</m:t>
                          </m:r>
                          <m:r>
                            <a:rPr lang="en-US" i="1">
                              <a:latin typeface="Cambria Math"/>
                            </a:rPr>
                            <m:t> </m:t>
                          </m:r>
                          <m:r>
                            <a:rPr lang="en-US" i="1">
                              <a:latin typeface="Cambria Math"/>
                            </a:rPr>
                            <m:t>𝐹𝑖𝑛𝑎𝑙</m:t>
                          </m:r>
                        </m:sub>
                      </m:sSub>
                      <m:r>
                        <a:rPr lang="en-US" b="0" i="1" smtClean="0">
                          <a:latin typeface="Cambria Math"/>
                        </a:rPr>
                        <m:t>+</m:t>
                      </m:r>
                      <m:r>
                        <a:rPr lang="en-US" b="0" i="1" smtClean="0">
                          <a:latin typeface="Cambria Math"/>
                        </a:rPr>
                        <m:t>𝑤𝑜𝑟𝑘</m:t>
                      </m:r>
                      <m:r>
                        <a:rPr lang="en-US" b="0" i="1" smtClean="0">
                          <a:latin typeface="Cambria Math"/>
                        </a:rPr>
                        <m:t> </m:t>
                      </m:r>
                      <m:r>
                        <a:rPr lang="en-US" b="0" i="1" smtClean="0">
                          <a:latin typeface="Cambria Math"/>
                        </a:rPr>
                        <m:t>𝑑𝑜𝑛𝑒</m:t>
                      </m:r>
                      <m:r>
                        <a:rPr lang="en-US" b="0" i="1" smtClean="0">
                          <a:latin typeface="Cambria Math"/>
                        </a:rPr>
                        <m:t> </m:t>
                      </m:r>
                      <m:r>
                        <a:rPr lang="en-US" b="0" i="1" smtClean="0">
                          <a:latin typeface="Cambria Math"/>
                        </a:rPr>
                        <m:t>𝑎𝑔𝑎𝑖𝑛𝑠𝑡</m:t>
                      </m:r>
                      <m:r>
                        <a:rPr lang="en-US" b="0" i="1" smtClean="0">
                          <a:latin typeface="Cambria Math"/>
                        </a:rPr>
                        <m:t> </m:t>
                      </m:r>
                      <m:r>
                        <a:rPr lang="en-US" b="0" i="1" smtClean="0">
                          <a:latin typeface="Cambria Math"/>
                        </a:rPr>
                        <m:t>𝑓𝑟𝑖𝑐𝑡𝑖𝑜𝑛</m:t>
                      </m:r>
                      <m:r>
                        <a:rPr lang="en-US" b="0" i="1" smtClean="0">
                          <a:latin typeface="Cambria Math"/>
                        </a:rPr>
                        <m:t>.</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621792" y="2052918"/>
                <a:ext cx="10424160" cy="4195481"/>
              </a:xfrm>
              <a:blipFill rotWithShape="1">
                <a:blip r:embed="rId2"/>
                <a:stretch>
                  <a:fillRect l="-585" t="-727"/>
                </a:stretch>
              </a:blipFill>
            </p:spPr>
            <p:txBody>
              <a:bodyPr/>
              <a:lstStyle/>
              <a:p>
                <a:r>
                  <a:rPr lang="en-US">
                    <a:noFill/>
                  </a:rPr>
                  <a:t> </a:t>
                </a:r>
              </a:p>
            </p:txBody>
          </p:sp>
        </mc:Fallback>
      </mc:AlternateContent>
    </p:spTree>
    <p:extLst>
      <p:ext uri="{BB962C8B-B14F-4D97-AF65-F5344CB8AC3E}">
        <p14:creationId xmlns:p14="http://schemas.microsoft.com/office/powerpoint/2010/main" val="38184875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Problem</a:t>
            </a:r>
            <a:endParaRPr lang="en-US" dirty="0"/>
          </a:p>
        </p:txBody>
      </p:sp>
      <p:sp>
        <p:nvSpPr>
          <p:cNvPr id="3" name="Content Placeholder 2"/>
          <p:cNvSpPr>
            <a:spLocks noGrp="1"/>
          </p:cNvSpPr>
          <p:nvPr>
            <p:ph idx="1"/>
          </p:nvPr>
        </p:nvSpPr>
        <p:spPr/>
        <p:txBody>
          <a:bodyPr/>
          <a:lstStyle/>
          <a:p>
            <a:r>
              <a:rPr lang="en-US" dirty="0" smtClean="0"/>
              <a:t>An engine does 450 kJ of work in accelerating a 1300 kg car from rest to a speed of 60.0 km/hr.  How much energy is “wasted” during this acceleration? </a:t>
            </a:r>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81900" y="3165779"/>
            <a:ext cx="3496488" cy="2319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7581900" y="5485116"/>
            <a:ext cx="3581400" cy="338554"/>
          </a:xfrm>
          <a:prstGeom prst="rect">
            <a:avLst/>
          </a:prstGeom>
          <a:noFill/>
        </p:spPr>
        <p:txBody>
          <a:bodyPr wrap="square" rtlCol="0">
            <a:spAutoFit/>
          </a:bodyPr>
          <a:lstStyle/>
          <a:p>
            <a:r>
              <a:rPr lang="en-US" sz="800" dirty="0"/>
              <a:t>http://www.theinjurylawyers.co.uk/injury-lawyers-blog/2010/04/30/road-traffic-accidents-%E2%80%93-speeding/</a:t>
            </a:r>
          </a:p>
        </p:txBody>
      </p:sp>
    </p:spTree>
    <p:extLst>
      <p:ext uri="{BB962C8B-B14F-4D97-AF65-F5344CB8AC3E}">
        <p14:creationId xmlns:p14="http://schemas.microsoft.com/office/powerpoint/2010/main" val="171510926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Solution</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smtClean="0"/>
                  <a:t>Work done by the engine is converted to energy…</a:t>
                </a:r>
              </a:p>
              <a:p>
                <a14:m>
                  <m:oMath xmlns:m="http://schemas.openxmlformats.org/officeDocument/2006/math">
                    <m:r>
                      <a:rPr lang="en-US" b="0" i="1" smtClean="0">
                        <a:latin typeface="Cambria Math"/>
                      </a:rPr>
                      <m:t>𝑤</m:t>
                    </m:r>
                    <m:r>
                      <a:rPr lang="en-US" b="0" i="1" smtClean="0">
                        <a:latin typeface="Cambria Math"/>
                      </a:rPr>
                      <m:t>=∆</m:t>
                    </m:r>
                    <m:r>
                      <a:rPr lang="en-US" b="0" i="1" smtClean="0">
                        <a:latin typeface="Cambria Math"/>
                        <a:ea typeface="Cambria Math"/>
                      </a:rPr>
                      <m:t>𝐸</m:t>
                    </m:r>
                  </m:oMath>
                </a14:m>
                <a:endParaRPr lang="en-US" dirty="0" smtClean="0"/>
              </a:p>
              <a:p>
                <a:r>
                  <a:rPr lang="en-US" dirty="0" smtClean="0"/>
                  <a:t>But what type of energy does the car gain?</a:t>
                </a:r>
              </a:p>
              <a:p>
                <a:r>
                  <a:rPr lang="en-US" dirty="0" smtClean="0"/>
                  <a:t>!Kinetic! (assuming it does not gain elevation)</a:t>
                </a:r>
              </a:p>
              <a:p>
                <a14:m>
                  <m:oMath xmlns:m="http://schemas.openxmlformats.org/officeDocument/2006/math">
                    <m:r>
                      <a:rPr lang="en-US" i="1">
                        <a:latin typeface="Cambria Math"/>
                      </a:rPr>
                      <m:t>𝑤</m:t>
                    </m:r>
                    <m:r>
                      <a:rPr lang="en-US" i="1">
                        <a:latin typeface="Cambria Math"/>
                      </a:rPr>
                      <m:t>=</m:t>
                    </m:r>
                    <m:sSub>
                      <m:sSubPr>
                        <m:ctrlPr>
                          <a:rPr lang="en-US" i="1" smtClean="0">
                            <a:latin typeface="Cambria Math" panose="02040503050406030204" pitchFamily="18" charset="0"/>
                          </a:rPr>
                        </m:ctrlPr>
                      </m:sSubPr>
                      <m:e>
                        <m:r>
                          <a:rPr lang="en-US" i="1" smtClean="0">
                            <a:latin typeface="Cambria Math"/>
                            <a:ea typeface="Cambria Math"/>
                          </a:rPr>
                          <m:t>∆</m:t>
                        </m:r>
                        <m:r>
                          <a:rPr lang="en-US" b="0" i="1" smtClean="0">
                            <a:latin typeface="Cambria Math"/>
                          </a:rPr>
                          <m:t>𝐸</m:t>
                        </m:r>
                      </m:e>
                      <m:sub>
                        <m:r>
                          <a:rPr lang="en-US" b="0" i="1" smtClean="0">
                            <a:latin typeface="Cambria Math"/>
                          </a:rPr>
                          <m:t>𝑘</m:t>
                        </m:r>
                      </m:sub>
                    </m:sSub>
                    <m:r>
                      <a:rPr lang="en-US" b="0" i="1" smtClean="0">
                        <a:latin typeface="Cambria Math"/>
                      </a:rPr>
                      <m:t>+</m:t>
                    </m:r>
                    <m:r>
                      <a:rPr lang="en-US" b="0" i="1" smtClean="0">
                        <a:latin typeface="Cambria Math"/>
                      </a:rPr>
                      <m:t>𝐸𝑛𝑒𝑟𝑔𝑦</m:t>
                    </m:r>
                    <m:r>
                      <a:rPr lang="en-US" b="0" i="1" smtClean="0">
                        <a:latin typeface="Cambria Math"/>
                      </a:rPr>
                      <m:t> </m:t>
                    </m:r>
                    <m:r>
                      <a:rPr lang="en-US" b="0" i="1" smtClean="0">
                        <a:latin typeface="Cambria Math"/>
                      </a:rPr>
                      <m:t>𝑙𝑜𝑠𝑡</m:t>
                    </m:r>
                  </m:oMath>
                </a14:m>
                <a:endParaRPr lang="en-US" dirty="0" smtClean="0"/>
              </a:p>
              <a:p>
                <a14:m>
                  <m:oMath xmlns:m="http://schemas.openxmlformats.org/officeDocument/2006/math">
                    <m:r>
                      <a:rPr lang="en-US" b="0" i="1" smtClean="0">
                        <a:latin typeface="Cambria Math"/>
                      </a:rPr>
                      <m:t>𝑤</m:t>
                    </m:r>
                    <m:r>
                      <a:rPr lang="en-US" b="0" i="1" smtClean="0">
                        <a:latin typeface="Cambria Math"/>
                      </a:rPr>
                      <m:t>−</m:t>
                    </m:r>
                    <m:sSub>
                      <m:sSubPr>
                        <m:ctrlPr>
                          <a:rPr lang="en-US" i="1">
                            <a:latin typeface="Cambria Math" panose="02040503050406030204" pitchFamily="18" charset="0"/>
                          </a:rPr>
                        </m:ctrlPr>
                      </m:sSubPr>
                      <m:e>
                        <m:r>
                          <a:rPr lang="en-US" i="1">
                            <a:latin typeface="Cambria Math"/>
                            <a:ea typeface="Cambria Math"/>
                          </a:rPr>
                          <m:t>∆</m:t>
                        </m:r>
                        <m:r>
                          <a:rPr lang="en-US" i="1">
                            <a:latin typeface="Cambria Math"/>
                          </a:rPr>
                          <m:t>𝐸</m:t>
                        </m:r>
                      </m:e>
                      <m:sub>
                        <m:r>
                          <a:rPr lang="en-US" i="1">
                            <a:latin typeface="Cambria Math"/>
                          </a:rPr>
                          <m:t>𝑘</m:t>
                        </m:r>
                      </m:sub>
                    </m:sSub>
                    <m:r>
                      <a:rPr lang="en-US" b="0" i="1" smtClean="0">
                        <a:latin typeface="Cambria Math"/>
                        <a:ea typeface="Cambria Math"/>
                      </a:rPr>
                      <m:t>=</m:t>
                    </m:r>
                    <m:r>
                      <a:rPr lang="en-US" b="0" i="1" smtClean="0">
                        <a:latin typeface="Cambria Math"/>
                      </a:rPr>
                      <m:t>𝐸𝑛𝑒𝑟𝑔𝑦</m:t>
                    </m:r>
                    <m:r>
                      <a:rPr lang="en-US" b="0" i="1" smtClean="0">
                        <a:latin typeface="Cambria Math"/>
                      </a:rPr>
                      <m:t> </m:t>
                    </m:r>
                    <m:r>
                      <a:rPr lang="en-US" b="0" i="1" smtClean="0">
                        <a:latin typeface="Cambria Math"/>
                      </a:rPr>
                      <m:t>𝑙𝑜𝑠𝑡</m:t>
                    </m:r>
                  </m:oMath>
                </a14:m>
                <a:endParaRPr lang="en-US" dirty="0" smtClean="0"/>
              </a:p>
              <a:p>
                <a14:m>
                  <m:oMath xmlns:m="http://schemas.openxmlformats.org/officeDocument/2006/math">
                    <m:r>
                      <a:rPr lang="en-US" i="1">
                        <a:latin typeface="Cambria Math"/>
                      </a:rPr>
                      <m:t>𝑤</m:t>
                    </m:r>
                    <m:r>
                      <a:rPr lang="en-US" b="0" i="1" smtClean="0">
                        <a:latin typeface="Cambria Math"/>
                      </a:rPr>
                      <m:t>−</m:t>
                    </m:r>
                    <m:r>
                      <a:rPr lang="en-US" i="1">
                        <a:latin typeface="Cambria Math"/>
                      </a:rPr>
                      <m:t>∆</m:t>
                    </m:r>
                    <m:d>
                      <m:dPr>
                        <m:ctrlPr>
                          <a:rPr lang="en-US" i="1">
                            <a:latin typeface="Cambria Math" panose="02040503050406030204" pitchFamily="18" charset="0"/>
                            <a:ea typeface="Cambria Math"/>
                          </a:rPr>
                        </m:ctrlPr>
                      </m:dPr>
                      <m:e>
                        <m:f>
                          <m:fPr>
                            <m:ctrlPr>
                              <a:rPr lang="en-US" i="1">
                                <a:latin typeface="Cambria Math" panose="02040503050406030204" pitchFamily="18" charset="0"/>
                              </a:rPr>
                            </m:ctrlPr>
                          </m:fPr>
                          <m:num>
                            <m:r>
                              <a:rPr lang="en-US" i="1">
                                <a:latin typeface="Cambria Math"/>
                              </a:rPr>
                              <m:t>1</m:t>
                            </m:r>
                          </m:num>
                          <m:den>
                            <m:r>
                              <a:rPr lang="en-US" i="1">
                                <a:latin typeface="Cambria Math"/>
                              </a:rPr>
                              <m:t>2</m:t>
                            </m:r>
                          </m:den>
                        </m:f>
                        <m:r>
                          <a:rPr lang="en-US" i="1">
                            <a:latin typeface="Cambria Math"/>
                          </a:rPr>
                          <m:t>𝑚</m:t>
                        </m:r>
                        <m:sSup>
                          <m:sSupPr>
                            <m:ctrlPr>
                              <a:rPr lang="en-US" i="1">
                                <a:latin typeface="Cambria Math" panose="02040503050406030204" pitchFamily="18" charset="0"/>
                              </a:rPr>
                            </m:ctrlPr>
                          </m:sSupPr>
                          <m:e>
                            <m:r>
                              <a:rPr lang="en-US" i="1">
                                <a:latin typeface="Cambria Math"/>
                              </a:rPr>
                              <m:t>𝑣</m:t>
                            </m:r>
                          </m:e>
                          <m:sup>
                            <m:r>
                              <a:rPr lang="en-US" i="1">
                                <a:latin typeface="Cambria Math"/>
                              </a:rPr>
                              <m:t>2</m:t>
                            </m:r>
                          </m:sup>
                        </m:sSup>
                      </m:e>
                    </m:d>
                    <m:r>
                      <a:rPr lang="en-US" b="0" i="1" smtClean="0">
                        <a:latin typeface="Cambria Math"/>
                        <a:ea typeface="Cambria Math"/>
                      </a:rPr>
                      <m:t>=</m:t>
                    </m:r>
                    <m:r>
                      <a:rPr lang="en-US" i="1">
                        <a:latin typeface="Cambria Math"/>
                      </a:rPr>
                      <m:t>𝐸𝑛𝑒𝑟𝑔𝑦</m:t>
                    </m:r>
                    <m:r>
                      <a:rPr lang="en-US" i="1">
                        <a:latin typeface="Cambria Math"/>
                      </a:rPr>
                      <m:t> </m:t>
                    </m:r>
                    <m:r>
                      <a:rPr lang="en-US" i="1">
                        <a:latin typeface="Cambria Math"/>
                      </a:rPr>
                      <m:t>𝑙𝑜𝑠𝑡</m:t>
                    </m:r>
                  </m:oMath>
                </a14:m>
                <a:endParaRPr lang="en-US" dirty="0"/>
              </a:p>
              <a:p>
                <a14:m>
                  <m:oMath xmlns:m="http://schemas.openxmlformats.org/officeDocument/2006/math">
                    <m:r>
                      <a:rPr lang="en-US" i="1">
                        <a:latin typeface="Cambria Math"/>
                      </a:rPr>
                      <m:t>𝑤</m:t>
                    </m:r>
                    <m:r>
                      <a:rPr lang="en-US" b="0" i="1" smtClean="0">
                        <a:latin typeface="Cambria Math"/>
                      </a:rPr>
                      <m:t>−</m:t>
                    </m:r>
                    <m:f>
                      <m:fPr>
                        <m:ctrlPr>
                          <a:rPr lang="en-US" b="0" i="1" smtClean="0">
                            <a:latin typeface="Cambria Math" panose="02040503050406030204" pitchFamily="18" charset="0"/>
                          </a:rPr>
                        </m:ctrlPr>
                      </m:fPr>
                      <m:num>
                        <m:r>
                          <a:rPr lang="en-US" b="0" i="1" smtClean="0">
                            <a:latin typeface="Cambria Math"/>
                          </a:rPr>
                          <m:t>1</m:t>
                        </m:r>
                      </m:num>
                      <m:den>
                        <m:r>
                          <a:rPr lang="en-US" b="0" i="1" smtClean="0">
                            <a:latin typeface="Cambria Math"/>
                          </a:rPr>
                          <m:t>2</m:t>
                        </m:r>
                      </m:den>
                    </m:f>
                    <m:r>
                      <a:rPr lang="en-US" b="0" i="1" smtClean="0">
                        <a:latin typeface="Cambria Math"/>
                      </a:rPr>
                      <m:t>𝑚</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sSub>
                              <m:sSubPr>
                                <m:ctrlPr>
                                  <a:rPr lang="en-US" b="0" i="1" smtClean="0">
                                    <a:latin typeface="Cambria Math" panose="02040503050406030204" pitchFamily="18" charset="0"/>
                                  </a:rPr>
                                </m:ctrlPr>
                              </m:sSubPr>
                              <m:e>
                                <m:r>
                                  <a:rPr lang="en-US" b="0" i="1" smtClean="0">
                                    <a:latin typeface="Cambria Math"/>
                                  </a:rPr>
                                  <m:t>𝑣</m:t>
                                </m:r>
                              </m:e>
                              <m:sub>
                                <m:r>
                                  <a:rPr lang="en-US" b="0" i="1" smtClean="0">
                                    <a:latin typeface="Cambria Math"/>
                                  </a:rPr>
                                  <m:t>𝑓</m:t>
                                </m:r>
                              </m:sub>
                            </m:sSub>
                          </m:e>
                          <m:sup>
                            <m:r>
                              <a:rPr lang="en-US" b="0" i="1" smtClean="0">
                                <a:latin typeface="Cambria Math"/>
                              </a:rPr>
                              <m:t>2</m:t>
                            </m:r>
                          </m:sup>
                        </m:sSup>
                        <m:r>
                          <a:rPr lang="en-US" b="0" i="1" smtClean="0">
                            <a:latin typeface="Cambria Math"/>
                          </a:rPr>
                          <m:t>−</m:t>
                        </m:r>
                        <m:sSup>
                          <m:sSupPr>
                            <m:ctrlPr>
                              <a:rPr lang="en-US" b="0" i="1" smtClean="0">
                                <a:latin typeface="Cambria Math" panose="02040503050406030204" pitchFamily="18" charset="0"/>
                              </a:rPr>
                            </m:ctrlPr>
                          </m:sSupPr>
                          <m:e>
                            <m:sSub>
                              <m:sSubPr>
                                <m:ctrlPr>
                                  <a:rPr lang="en-US" b="0" i="1" smtClean="0">
                                    <a:latin typeface="Cambria Math" panose="02040503050406030204" pitchFamily="18" charset="0"/>
                                  </a:rPr>
                                </m:ctrlPr>
                              </m:sSubPr>
                              <m:e>
                                <m:r>
                                  <a:rPr lang="en-US" b="0" i="1" smtClean="0">
                                    <a:latin typeface="Cambria Math"/>
                                  </a:rPr>
                                  <m:t>𝑣</m:t>
                                </m:r>
                              </m:e>
                              <m:sub>
                                <m:r>
                                  <a:rPr lang="en-US" b="0" i="1" smtClean="0">
                                    <a:latin typeface="Cambria Math"/>
                                  </a:rPr>
                                  <m:t>𝑖</m:t>
                                </m:r>
                              </m:sub>
                            </m:sSub>
                          </m:e>
                          <m:sup>
                            <m:r>
                              <a:rPr lang="en-US" b="0" i="1" smtClean="0">
                                <a:latin typeface="Cambria Math"/>
                              </a:rPr>
                              <m:t>2</m:t>
                            </m:r>
                          </m:sup>
                        </m:sSup>
                      </m:e>
                    </m:d>
                    <m:r>
                      <a:rPr lang="en-US" b="0" i="1" smtClean="0">
                        <a:latin typeface="Cambria Math"/>
                      </a:rPr>
                      <m:t>= </m:t>
                    </m:r>
                    <m:r>
                      <a:rPr lang="en-US" i="1">
                        <a:latin typeface="Cambria Math"/>
                      </a:rPr>
                      <m:t>𝐸𝑛𝑒𝑟𝑔𝑦</m:t>
                    </m:r>
                    <m:r>
                      <a:rPr lang="en-US" i="1">
                        <a:latin typeface="Cambria Math"/>
                      </a:rPr>
                      <m:t> </m:t>
                    </m:r>
                    <m:r>
                      <a:rPr lang="en-US" i="1">
                        <a:latin typeface="Cambria Math"/>
                      </a:rPr>
                      <m:t>𝑙𝑜𝑠𝑡</m:t>
                    </m:r>
                  </m:oMath>
                </a14:m>
                <a:endParaRPr lang="en-US" dirty="0" smtClean="0"/>
              </a:p>
              <a:p>
                <a:r>
                  <a:rPr lang="en-US" dirty="0" smtClean="0"/>
                  <a:t>Energy lost = 270 KJ</a:t>
                </a:r>
                <a:endParaRPr lang="en-US" dirty="0"/>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341" t="-727" b="-1017"/>
                </a:stretch>
              </a:blipFill>
            </p:spPr>
            <p:txBody>
              <a:bodyPr/>
              <a:lstStyle/>
              <a:p>
                <a:r>
                  <a:rPr lang="en-US">
                    <a:noFill/>
                  </a:rPr>
                  <a:t> </a:t>
                </a:r>
              </a:p>
            </p:txBody>
          </p:sp>
        </mc:Fallback>
      </mc:AlternateContent>
      <p:sp>
        <p:nvSpPr>
          <p:cNvPr id="4" name="TextBox 3"/>
          <p:cNvSpPr txBox="1"/>
          <p:nvPr/>
        </p:nvSpPr>
        <p:spPr>
          <a:xfrm>
            <a:off x="8188035" y="1700645"/>
            <a:ext cx="3346739" cy="1477328"/>
          </a:xfrm>
          <a:prstGeom prst="rect">
            <a:avLst/>
          </a:prstGeom>
          <a:noFill/>
        </p:spPr>
        <p:txBody>
          <a:bodyPr wrap="square" rtlCol="0">
            <a:spAutoFit/>
          </a:bodyPr>
          <a:lstStyle/>
          <a:p>
            <a:r>
              <a:rPr lang="en-US" dirty="0" smtClean="0">
                <a:latin typeface="Times New Roman" pitchFamily="18" charset="0"/>
                <a:cs typeface="Times New Roman" pitchFamily="18" charset="0"/>
              </a:rPr>
              <a:t>m= 1300 kg</a:t>
            </a:r>
          </a:p>
          <a:p>
            <a:r>
              <a:rPr lang="en-US" dirty="0">
                <a:latin typeface="Times New Roman" pitchFamily="18" charset="0"/>
                <a:cs typeface="Times New Roman" pitchFamily="18" charset="0"/>
              </a:rPr>
              <a:t>i</a:t>
            </a:r>
            <a:r>
              <a:rPr lang="en-US" dirty="0" smtClean="0">
                <a:latin typeface="Times New Roman" pitchFamily="18" charset="0"/>
                <a:cs typeface="Times New Roman" pitchFamily="18" charset="0"/>
              </a:rPr>
              <a:t>nitial speed   </a:t>
            </a:r>
            <a:r>
              <a:rPr lang="en-US" i="1" dirty="0" smtClean="0">
                <a:latin typeface="Times New Roman" pitchFamily="18" charset="0"/>
                <a:cs typeface="Times New Roman" pitchFamily="18" charset="0"/>
              </a:rPr>
              <a:t>v</a:t>
            </a:r>
            <a:r>
              <a:rPr lang="en-US" i="1" baseline="-25000" dirty="0" smtClean="0">
                <a:latin typeface="Times New Roman" pitchFamily="18" charset="0"/>
                <a:cs typeface="Times New Roman" pitchFamily="18" charset="0"/>
              </a:rPr>
              <a:t>i</a:t>
            </a:r>
            <a:r>
              <a:rPr lang="en-US" dirty="0" smtClean="0">
                <a:latin typeface="Times New Roman" pitchFamily="18" charset="0"/>
                <a:cs typeface="Times New Roman" pitchFamily="18" charset="0"/>
              </a:rPr>
              <a:t>= 0 ms</a:t>
            </a:r>
            <a:r>
              <a:rPr lang="en-US" baseline="30000" dirty="0" smtClean="0">
                <a:latin typeface="Times New Roman" pitchFamily="18" charset="0"/>
                <a:cs typeface="Times New Roman" pitchFamily="18" charset="0"/>
              </a:rPr>
              <a:t>-1</a:t>
            </a:r>
          </a:p>
          <a:p>
            <a:r>
              <a:rPr lang="en-US" dirty="0" smtClean="0">
                <a:latin typeface="Times New Roman" pitchFamily="18" charset="0"/>
                <a:cs typeface="Times New Roman" pitchFamily="18" charset="0"/>
              </a:rPr>
              <a:t>final speed   </a:t>
            </a:r>
            <a:r>
              <a:rPr lang="en-US" i="1" dirty="0" err="1" smtClean="0">
                <a:latin typeface="Times New Roman" pitchFamily="18" charset="0"/>
                <a:cs typeface="Times New Roman" pitchFamily="18" charset="0"/>
              </a:rPr>
              <a:t>v</a:t>
            </a:r>
            <a:r>
              <a:rPr lang="en-US" i="1" baseline="-25000" dirty="0" err="1" smtClean="0">
                <a:latin typeface="Times New Roman" pitchFamily="18" charset="0"/>
                <a:cs typeface="Times New Roman" pitchFamily="18" charset="0"/>
              </a:rPr>
              <a:t>f</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16.67 </a:t>
            </a:r>
            <a:r>
              <a:rPr lang="en-US" dirty="0">
                <a:latin typeface="Times New Roman" pitchFamily="18" charset="0"/>
                <a:cs typeface="Times New Roman" pitchFamily="18" charset="0"/>
              </a:rPr>
              <a:t>ms</a:t>
            </a:r>
            <a:r>
              <a:rPr lang="en-US" baseline="30000" dirty="0">
                <a:latin typeface="Times New Roman" pitchFamily="18" charset="0"/>
                <a:cs typeface="Times New Roman" pitchFamily="18" charset="0"/>
              </a:rPr>
              <a:t>-1 </a:t>
            </a:r>
            <a:endParaRPr lang="en-US" baseline="300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Work  </a:t>
            </a:r>
            <a:r>
              <a:rPr lang="en-US" i="1" dirty="0" smtClean="0">
                <a:latin typeface="Times New Roman" pitchFamily="18" charset="0"/>
                <a:cs typeface="Times New Roman" pitchFamily="18" charset="0"/>
              </a:rPr>
              <a:t>w</a:t>
            </a:r>
            <a:r>
              <a:rPr lang="en-US" dirty="0" smtClean="0">
                <a:latin typeface="Times New Roman" pitchFamily="18" charset="0"/>
                <a:cs typeface="Times New Roman" pitchFamily="18" charset="0"/>
              </a:rPr>
              <a:t>= 450,000 J</a:t>
            </a: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06364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
                                            <p:txEl>
                                              <p:pRg st="8" end="8"/>
                                            </p:txEl>
                                          </p:spTgt>
                                        </p:tgtEl>
                                        <p:attrNameLst>
                                          <p:attrName>style.visibility</p:attrName>
                                        </p:attrNameLst>
                                      </p:cBhvr>
                                      <p:to>
                                        <p:strVal val="visible"/>
                                      </p:to>
                                    </p:set>
                                    <p:animEffect transition="in" filter="fade">
                                      <p:cBhvr>
                                        <p:cTn id="4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takes many forms</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Thermal Energy</a:t>
            </a:r>
          </a:p>
          <a:p>
            <a:pPr lvl="1"/>
            <a:r>
              <a:rPr lang="en-US" dirty="0" smtClean="0"/>
              <a:t>Energy related to temperature.</a:t>
            </a:r>
          </a:p>
          <a:p>
            <a:r>
              <a:rPr lang="en-US" dirty="0" smtClean="0"/>
              <a:t>Kinetic Energy</a:t>
            </a:r>
          </a:p>
          <a:p>
            <a:pPr lvl="1"/>
            <a:r>
              <a:rPr lang="en-US" dirty="0" smtClean="0"/>
              <a:t>Energy due to an objects motion.</a:t>
            </a:r>
          </a:p>
          <a:p>
            <a:r>
              <a:rPr lang="en-US" dirty="0" smtClean="0"/>
              <a:t>Potential Energy</a:t>
            </a:r>
          </a:p>
          <a:p>
            <a:pPr lvl="1"/>
            <a:r>
              <a:rPr lang="en-US" dirty="0" smtClean="0"/>
              <a:t>Stored Energy (This in itself takes many forms)</a:t>
            </a:r>
          </a:p>
          <a:p>
            <a:pPr lvl="2"/>
            <a:r>
              <a:rPr lang="en-US" dirty="0" smtClean="0"/>
              <a:t>Gravitational,</a:t>
            </a:r>
          </a:p>
          <a:p>
            <a:pPr lvl="2"/>
            <a:r>
              <a:rPr lang="en-US" dirty="0" smtClean="0"/>
              <a:t>Elastic,</a:t>
            </a:r>
          </a:p>
          <a:p>
            <a:pPr lvl="2"/>
            <a:r>
              <a:rPr lang="en-US" dirty="0" smtClean="0"/>
              <a:t>Electric,</a:t>
            </a:r>
          </a:p>
          <a:p>
            <a:pPr lvl="2"/>
            <a:r>
              <a:rPr lang="en-US" dirty="0" smtClean="0"/>
              <a:t>Chemical </a:t>
            </a:r>
          </a:p>
          <a:p>
            <a:pPr lvl="2"/>
            <a:r>
              <a:rPr lang="en-US" dirty="0" smtClean="0"/>
              <a:t>Nuclear…</a:t>
            </a:r>
          </a:p>
          <a:p>
            <a:r>
              <a:rPr lang="en-US" dirty="0" smtClean="0"/>
              <a:t>Radiant Energy</a:t>
            </a:r>
          </a:p>
          <a:p>
            <a:pPr lvl="1"/>
            <a:r>
              <a:rPr lang="en-US" dirty="0" smtClean="0"/>
              <a:t>Energy carried by electromagnetic waves.</a:t>
            </a:r>
            <a:endParaRPr lang="en-US" dirty="0"/>
          </a:p>
        </p:txBody>
      </p:sp>
    </p:spTree>
    <p:extLst>
      <p:ext uri="{BB962C8B-B14F-4D97-AF65-F5344CB8AC3E}">
        <p14:creationId xmlns:p14="http://schemas.microsoft.com/office/powerpoint/2010/main" val="306302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3">
                                            <p:txEl>
                                              <p:pRg st="5" end="5"/>
                                            </p:txEl>
                                          </p:spTgt>
                                        </p:tgtEl>
                                        <p:attrNameLst>
                                          <p:attrName>style.visibility</p:attrName>
                                        </p:attrNameLst>
                                      </p:cBhvr>
                                      <p:to>
                                        <p:strVal val="visible"/>
                                      </p:to>
                                    </p:set>
                                    <p:animEffect transition="in" filter="fade">
                                      <p:cBhvr>
                                        <p:cTn id="26" dur="500"/>
                                        <p:tgtEl>
                                          <p:spTgt spid="3">
                                            <p:txEl>
                                              <p:pRg st="5" end="5"/>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500"/>
                                        <p:tgtEl>
                                          <p:spTgt spid="3">
                                            <p:txEl>
                                              <p:pRg st="6" end="6"/>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fade">
                                      <p:cBhvr>
                                        <p:cTn id="32" dur="500"/>
                                        <p:tgtEl>
                                          <p:spTgt spid="3">
                                            <p:txEl>
                                              <p:pRg st="7" end="7"/>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500"/>
                                        <p:tgtEl>
                                          <p:spTgt spid="3">
                                            <p:txEl>
                                              <p:pRg st="8" end="8"/>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fade">
                                      <p:cBhvr>
                                        <p:cTn id="38" dur="500"/>
                                        <p:tgtEl>
                                          <p:spTgt spid="3">
                                            <p:txEl>
                                              <p:pRg st="9" end="9"/>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fade">
                                      <p:cBhvr>
                                        <p:cTn id="41" dur="500"/>
                                        <p:tgtEl>
                                          <p:spTgt spid="3">
                                            <p:txEl>
                                              <p:pRg st="10" end="1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fade">
                                      <p:cBhvr>
                                        <p:cTn id="46" dur="500"/>
                                        <p:tgtEl>
                                          <p:spTgt spid="3">
                                            <p:txEl>
                                              <p:pRg st="11" end="11"/>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
                                            <p:txEl>
                                              <p:pRg st="12" end="12"/>
                                            </p:txEl>
                                          </p:spTgt>
                                        </p:tgtEl>
                                        <p:attrNameLst>
                                          <p:attrName>style.visibility</p:attrName>
                                        </p:attrNameLst>
                                      </p:cBhvr>
                                      <p:to>
                                        <p:strVal val="visible"/>
                                      </p:to>
                                    </p:set>
                                    <p:animEffect transition="in" filter="fade">
                                      <p:cBhvr>
                                        <p:cTn id="49"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Kinetic Energy</a:t>
            </a:r>
            <a:endParaRPr lang="en-CA" dirty="0"/>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CA" dirty="0" smtClean="0"/>
                  <a:t>This is the energy possessed by an object due to its motion:</a:t>
                </a:r>
              </a:p>
              <a:p>
                <a:pPr marL="0" indent="0">
                  <a:buNone/>
                </a:pPr>
                <a14:m>
                  <m:oMathPara xmlns:m="http://schemas.openxmlformats.org/officeDocument/2006/math">
                    <m:oMathParaPr>
                      <m:jc m:val="centerGroup"/>
                    </m:oMathParaPr>
                    <m:oMath xmlns:m="http://schemas.openxmlformats.org/officeDocument/2006/math">
                      <m:sSub>
                        <m:sSubPr>
                          <m:ctrlPr>
                            <a:rPr lang="en-CA" i="1" smtClean="0">
                              <a:latin typeface="Cambria Math" panose="02040503050406030204" pitchFamily="18" charset="0"/>
                            </a:rPr>
                          </m:ctrlPr>
                        </m:sSubPr>
                        <m:e>
                          <m:r>
                            <a:rPr lang="en-CA" b="0" i="1" smtClean="0">
                              <a:latin typeface="Cambria Math" panose="02040503050406030204" pitchFamily="18" charset="0"/>
                            </a:rPr>
                            <m:t>𝐸</m:t>
                          </m:r>
                        </m:e>
                        <m:sub>
                          <m:r>
                            <a:rPr lang="en-CA" b="0" i="1" smtClean="0">
                              <a:latin typeface="Cambria Math" panose="02040503050406030204" pitchFamily="18" charset="0"/>
                            </a:rPr>
                            <m:t>𝑘</m:t>
                          </m:r>
                        </m:sub>
                      </m:sSub>
                      <m:r>
                        <a:rPr lang="en-CA" b="0" i="1" smtClean="0">
                          <a:latin typeface="Cambria Math" panose="02040503050406030204" pitchFamily="18" charset="0"/>
                        </a:rPr>
                        <m:t>=</m:t>
                      </m:r>
                      <m:f>
                        <m:fPr>
                          <m:ctrlPr>
                            <a:rPr lang="en-CA" b="0" i="1" smtClean="0">
                              <a:latin typeface="Cambria Math" panose="02040503050406030204" pitchFamily="18" charset="0"/>
                            </a:rPr>
                          </m:ctrlPr>
                        </m:fPr>
                        <m:num>
                          <m:r>
                            <a:rPr lang="en-CA" b="0" i="1" smtClean="0">
                              <a:latin typeface="Cambria Math" panose="02040503050406030204" pitchFamily="18" charset="0"/>
                            </a:rPr>
                            <m:t>1</m:t>
                          </m:r>
                        </m:num>
                        <m:den>
                          <m:r>
                            <a:rPr lang="en-CA" b="0" i="1" smtClean="0">
                              <a:latin typeface="Cambria Math" panose="02040503050406030204" pitchFamily="18" charset="0"/>
                            </a:rPr>
                            <m:t>2</m:t>
                          </m:r>
                        </m:den>
                      </m:f>
                      <m:r>
                        <a:rPr lang="en-CA" b="0" i="1" smtClean="0">
                          <a:latin typeface="Cambria Math" panose="02040503050406030204" pitchFamily="18" charset="0"/>
                        </a:rPr>
                        <m:t>𝑚</m:t>
                      </m:r>
                      <m:sSup>
                        <m:sSupPr>
                          <m:ctrlPr>
                            <a:rPr lang="en-CA" b="0" i="1" smtClean="0">
                              <a:latin typeface="Cambria Math" panose="02040503050406030204" pitchFamily="18" charset="0"/>
                            </a:rPr>
                          </m:ctrlPr>
                        </m:sSupPr>
                        <m:e>
                          <m:r>
                            <a:rPr lang="en-CA" b="0" i="1" smtClean="0">
                              <a:latin typeface="Cambria Math" panose="02040503050406030204" pitchFamily="18" charset="0"/>
                            </a:rPr>
                            <m:t>𝑣</m:t>
                          </m:r>
                        </m:e>
                        <m:sup>
                          <m:r>
                            <a:rPr lang="en-CA" b="0" i="1" smtClean="0">
                              <a:latin typeface="Cambria Math" panose="02040503050406030204" pitchFamily="18" charset="0"/>
                            </a:rPr>
                            <m:t>2</m:t>
                          </m:r>
                        </m:sup>
                      </m:sSup>
                    </m:oMath>
                  </m:oMathPara>
                </a14:m>
                <a:endParaRPr lang="en-CA" dirty="0" smtClean="0"/>
              </a:p>
              <a:p>
                <a:pPr marL="0" indent="0">
                  <a:buNone/>
                </a:pPr>
                <a:r>
                  <a:rPr lang="en-CA" dirty="0"/>
                  <a:t>	</a:t>
                </a:r>
                <a:r>
                  <a:rPr lang="en-CA" dirty="0" smtClean="0"/>
                  <a:t>	Where:</a:t>
                </a:r>
              </a:p>
              <a:p>
                <a:pPr marL="0" indent="0">
                  <a:buNone/>
                </a:pPr>
                <a:r>
                  <a:rPr lang="en-CA" dirty="0"/>
                  <a:t>	</a:t>
                </a:r>
                <a:r>
                  <a:rPr lang="en-CA" dirty="0" smtClean="0"/>
                  <a:t>			</a:t>
                </a:r>
                <a:r>
                  <a:rPr lang="en-CA" i="1" dirty="0" err="1" smtClean="0">
                    <a:latin typeface="Times New Roman" panose="02020603050405020304" pitchFamily="18" charset="0"/>
                    <a:cs typeface="Times New Roman" panose="02020603050405020304" pitchFamily="18" charset="0"/>
                  </a:rPr>
                  <a:t>E</a:t>
                </a:r>
                <a:r>
                  <a:rPr lang="en-CA" i="1" baseline="-25000" dirty="0" err="1" smtClean="0">
                    <a:latin typeface="Times New Roman" panose="02020603050405020304" pitchFamily="18" charset="0"/>
                    <a:cs typeface="Times New Roman" panose="02020603050405020304" pitchFamily="18" charset="0"/>
                  </a:rPr>
                  <a:t>k</a:t>
                </a:r>
                <a:r>
                  <a:rPr lang="en-CA" dirty="0" smtClean="0"/>
                  <a:t> is energy in Joules (J)</a:t>
                </a:r>
              </a:p>
              <a:p>
                <a:pPr marL="0" indent="0">
                  <a:buNone/>
                </a:pPr>
                <a:r>
                  <a:rPr lang="en-CA" dirty="0"/>
                  <a:t>	</a:t>
                </a:r>
                <a:r>
                  <a:rPr lang="en-CA" dirty="0" smtClean="0"/>
                  <a:t>			</a:t>
                </a:r>
                <a:r>
                  <a:rPr lang="en-CA" i="1" dirty="0" smtClean="0">
                    <a:latin typeface="Times New Roman" panose="02020603050405020304" pitchFamily="18" charset="0"/>
                    <a:cs typeface="Times New Roman" panose="02020603050405020304" pitchFamily="18" charset="0"/>
                  </a:rPr>
                  <a:t>m</a:t>
                </a:r>
                <a:r>
                  <a:rPr lang="en-CA" dirty="0" smtClean="0"/>
                  <a:t> is mass in kg</a:t>
                </a:r>
              </a:p>
              <a:p>
                <a:pPr marL="0" indent="0">
                  <a:buNone/>
                </a:pPr>
                <a:r>
                  <a:rPr lang="en-CA" dirty="0"/>
                  <a:t>	</a:t>
                </a:r>
                <a:r>
                  <a:rPr lang="en-CA" dirty="0" smtClean="0"/>
                  <a:t>			</a:t>
                </a:r>
                <a:r>
                  <a:rPr lang="en-CA" i="1" dirty="0" smtClean="0">
                    <a:latin typeface="Times New Roman" panose="02020603050405020304" pitchFamily="18" charset="0"/>
                    <a:cs typeface="Times New Roman" panose="02020603050405020304" pitchFamily="18" charset="0"/>
                  </a:rPr>
                  <a:t>v</a:t>
                </a:r>
                <a:r>
                  <a:rPr lang="en-CA" dirty="0" smtClean="0"/>
                  <a:t> is speed in ms</a:t>
                </a:r>
                <a:r>
                  <a:rPr lang="en-CA" baseline="30000" dirty="0" smtClean="0"/>
                  <a:t>-1</a:t>
                </a:r>
                <a:endParaRPr lang="en-CA" baseline="30000"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341" t="-727"/>
                </a:stretch>
              </a:blipFill>
            </p:spPr>
            <p:txBody>
              <a:bodyPr/>
              <a:lstStyle/>
              <a:p>
                <a:r>
                  <a:rPr lang="en-US">
                    <a:noFill/>
                  </a:rPr>
                  <a:t> </a:t>
                </a:r>
              </a:p>
            </p:txBody>
          </p:sp>
        </mc:Fallback>
      </mc:AlternateContent>
    </p:spTree>
    <p:extLst>
      <p:ext uri="{BB962C8B-B14F-4D97-AF65-F5344CB8AC3E}">
        <p14:creationId xmlns:p14="http://schemas.microsoft.com/office/powerpoint/2010/main" val="20452015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Problem</a:t>
            </a:r>
            <a:endParaRPr lang="en-CA" dirty="0"/>
          </a:p>
        </p:txBody>
      </p:sp>
      <p:sp>
        <p:nvSpPr>
          <p:cNvPr id="3" name="Content Placeholder 2"/>
          <p:cNvSpPr>
            <a:spLocks noGrp="1"/>
          </p:cNvSpPr>
          <p:nvPr>
            <p:ph idx="1"/>
          </p:nvPr>
        </p:nvSpPr>
        <p:spPr>
          <a:xfrm>
            <a:off x="1103313" y="2052918"/>
            <a:ext cx="3369834" cy="4195481"/>
          </a:xfrm>
        </p:spPr>
        <p:txBody>
          <a:bodyPr/>
          <a:lstStyle/>
          <a:p>
            <a:r>
              <a:rPr lang="en-CA" dirty="0" smtClean="0"/>
              <a:t>Determine the kinetic energy of a 62 kg cheetah running at 110 km/hr.</a:t>
            </a:r>
            <a:endParaRPr lang="en-CA" dirty="0"/>
          </a:p>
        </p:txBody>
      </p:sp>
      <p:pic>
        <p:nvPicPr>
          <p:cNvPr id="1026" name="Picture 2" descr="Cheetah Facts - Cheetah Ru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0506" y="1351179"/>
            <a:ext cx="6838348" cy="513049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4690506" y="1124465"/>
            <a:ext cx="5360328" cy="230832"/>
          </a:xfrm>
          <a:prstGeom prst="rect">
            <a:avLst/>
          </a:prstGeom>
          <a:noFill/>
        </p:spPr>
        <p:txBody>
          <a:bodyPr wrap="square" rtlCol="0">
            <a:spAutoFit/>
          </a:bodyPr>
          <a:lstStyle/>
          <a:p>
            <a:r>
              <a:rPr lang="en-CA" sz="900" dirty="0"/>
              <a:t>http://animalstime.com/cheetah-facts-kids-cheetah-habitat-diet/</a:t>
            </a:r>
          </a:p>
        </p:txBody>
      </p:sp>
    </p:spTree>
    <p:extLst>
      <p:ext uri="{BB962C8B-B14F-4D97-AF65-F5344CB8AC3E}">
        <p14:creationId xmlns:p14="http://schemas.microsoft.com/office/powerpoint/2010/main" val="19342770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03189" y="0"/>
            <a:ext cx="10287000" cy="6858000"/>
          </a:xfrm>
        </p:spPr>
      </p:pic>
      <p:sp>
        <p:nvSpPr>
          <p:cNvPr id="5" name="Oval Callout 4"/>
          <p:cNvSpPr/>
          <p:nvPr/>
        </p:nvSpPr>
        <p:spPr>
          <a:xfrm>
            <a:off x="6514798" y="1620432"/>
            <a:ext cx="3536036" cy="1808568"/>
          </a:xfrm>
          <a:prstGeom prst="wedgeEllipseCallout">
            <a:avLst>
              <a:gd name="adj1" fmla="val -78842"/>
              <a:gd name="adj2" fmla="val 12672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CA" dirty="0" smtClean="0"/>
              <a:t>Don’t move on till you’ve solved the problem!</a:t>
            </a:r>
            <a:endParaRPr lang="en-CA" dirty="0"/>
          </a:p>
        </p:txBody>
      </p:sp>
    </p:spTree>
    <p:extLst>
      <p:ext uri="{BB962C8B-B14F-4D97-AF65-F5344CB8AC3E}">
        <p14:creationId xmlns:p14="http://schemas.microsoft.com/office/powerpoint/2010/main" val="285466131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CA"/>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normAutofit lnSpcReduction="10000"/>
              </a:bodyPr>
              <a:lstStyle/>
              <a:p>
                <a:r>
                  <a:rPr lang="en-CA" i="1" dirty="0" smtClean="0">
                    <a:latin typeface="Times New Roman" panose="02020603050405020304" pitchFamily="18" charset="0"/>
                    <a:cs typeface="Times New Roman" panose="02020603050405020304" pitchFamily="18" charset="0"/>
                  </a:rPr>
                  <a:t>m</a:t>
                </a:r>
                <a:r>
                  <a:rPr lang="en-CA" dirty="0" smtClean="0">
                    <a:latin typeface="Times New Roman" panose="02020603050405020304" pitchFamily="18" charset="0"/>
                    <a:cs typeface="Times New Roman" panose="02020603050405020304" pitchFamily="18" charset="0"/>
                  </a:rPr>
                  <a:t> = 62 kg</a:t>
                </a:r>
              </a:p>
              <a:p>
                <a:r>
                  <a:rPr lang="en-CA" i="1" dirty="0" smtClean="0">
                    <a:latin typeface="Times New Roman" panose="02020603050405020304" pitchFamily="18" charset="0"/>
                    <a:cs typeface="Times New Roman" panose="02020603050405020304" pitchFamily="18" charset="0"/>
                  </a:rPr>
                  <a:t>v</a:t>
                </a:r>
                <a:r>
                  <a:rPr lang="en-CA" dirty="0" smtClean="0">
                    <a:latin typeface="Times New Roman" panose="02020603050405020304" pitchFamily="18" charset="0"/>
                    <a:cs typeface="Times New Roman" panose="02020603050405020304" pitchFamily="18" charset="0"/>
                  </a:rPr>
                  <a:t> = 110 km/hr</a:t>
                </a:r>
              </a:p>
              <a:p>
                <a:pPr lvl="1"/>
                <a:r>
                  <a:rPr lang="en-CA" dirty="0" smtClean="0"/>
                  <a:t>Convert to </a:t>
                </a:r>
                <a:r>
                  <a:rPr lang="en-CA" dirty="0" smtClean="0">
                    <a:latin typeface="Times New Roman" panose="02020603050405020304" pitchFamily="18" charset="0"/>
                    <a:cs typeface="Times New Roman" panose="02020603050405020304" pitchFamily="18" charset="0"/>
                  </a:rPr>
                  <a:t>m/s:</a:t>
                </a:r>
                <a:r>
                  <a:rPr lang="en-CA" dirty="0" smtClean="0"/>
                  <a:t>  </a:t>
                </a:r>
                <a14:m>
                  <m:oMath xmlns:m="http://schemas.openxmlformats.org/officeDocument/2006/math">
                    <m:f>
                      <m:fPr>
                        <m:ctrlPr>
                          <a:rPr lang="en-CA" i="1" smtClean="0">
                            <a:latin typeface="Cambria Math" panose="02040503050406030204" pitchFamily="18" charset="0"/>
                          </a:rPr>
                        </m:ctrlPr>
                      </m:fPr>
                      <m:num>
                        <m:r>
                          <a:rPr lang="en-CA" b="0" i="1" smtClean="0">
                            <a:latin typeface="Cambria Math" panose="02040503050406030204" pitchFamily="18" charset="0"/>
                          </a:rPr>
                          <m:t>110</m:t>
                        </m:r>
                      </m:num>
                      <m:den>
                        <m:r>
                          <a:rPr lang="en-CA" b="0" i="1" smtClean="0">
                            <a:latin typeface="Cambria Math" panose="02040503050406030204" pitchFamily="18" charset="0"/>
                          </a:rPr>
                          <m:t>3.6</m:t>
                        </m:r>
                      </m:den>
                    </m:f>
                  </m:oMath>
                </a14:m>
                <a:r>
                  <a:rPr lang="en-CA" dirty="0" smtClean="0">
                    <a:latin typeface="Times New Roman" panose="02020603050405020304" pitchFamily="18" charset="0"/>
                    <a:cs typeface="Times New Roman" panose="02020603050405020304" pitchFamily="18" charset="0"/>
                  </a:rPr>
                  <a:t>= 30.556 ms</a:t>
                </a:r>
                <a:r>
                  <a:rPr lang="en-CA" baseline="30000" dirty="0" smtClean="0">
                    <a:latin typeface="Times New Roman" panose="02020603050405020304" pitchFamily="18" charset="0"/>
                    <a:cs typeface="Times New Roman" panose="02020603050405020304" pitchFamily="18" charset="0"/>
                  </a:rPr>
                  <a:t>-1</a:t>
                </a:r>
                <a:r>
                  <a:rPr lang="en-CA" dirty="0" smtClean="0"/>
                  <a:t> </a:t>
                </a:r>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i="1">
                          <a:latin typeface="Cambria Math" panose="02040503050406030204" pitchFamily="18" charset="0"/>
                        </a:rPr>
                        <m:t>𝑚</m:t>
                      </m:r>
                      <m:sSup>
                        <m:sSupPr>
                          <m:ctrlPr>
                            <a:rPr lang="en-CA" i="1">
                              <a:latin typeface="Cambria Math" panose="02040503050406030204" pitchFamily="18" charset="0"/>
                            </a:rPr>
                          </m:ctrlPr>
                        </m:sSupPr>
                        <m:e>
                          <m:r>
                            <a:rPr lang="en-CA" i="1">
                              <a:latin typeface="Cambria Math" panose="02040503050406030204" pitchFamily="18" charset="0"/>
                            </a:rPr>
                            <m:t>𝑣</m:t>
                          </m:r>
                        </m:e>
                        <m:sup>
                          <m:r>
                            <a:rPr lang="en-CA" i="1">
                              <a:latin typeface="Cambria Math" panose="02040503050406030204" pitchFamily="18" charset="0"/>
                            </a:rPr>
                            <m:t>2</m:t>
                          </m:r>
                        </m:sup>
                      </m:sSup>
                    </m:oMath>
                  </m:oMathPara>
                </a14:m>
                <a:endParaRPr lang="en-CA" dirty="0" smtClean="0"/>
              </a:p>
              <a:p>
                <a:pPr marL="0" indent="0">
                  <a:buNone/>
                </a:pPr>
                <a:endParaRPr lang="en-CA" dirty="0" smtClean="0"/>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f>
                        <m:fPr>
                          <m:ctrlPr>
                            <a:rPr lang="en-CA" i="1">
                              <a:latin typeface="Cambria Math" panose="02040503050406030204" pitchFamily="18" charset="0"/>
                            </a:rPr>
                          </m:ctrlPr>
                        </m:fPr>
                        <m:num>
                          <m:r>
                            <a:rPr lang="en-CA" i="1">
                              <a:latin typeface="Cambria Math" panose="02040503050406030204" pitchFamily="18" charset="0"/>
                            </a:rPr>
                            <m:t>1</m:t>
                          </m:r>
                        </m:num>
                        <m:den>
                          <m:r>
                            <a:rPr lang="en-CA" i="1">
                              <a:latin typeface="Cambria Math" panose="02040503050406030204" pitchFamily="18" charset="0"/>
                            </a:rPr>
                            <m:t>2</m:t>
                          </m:r>
                        </m:den>
                      </m:f>
                      <m:r>
                        <a:rPr lang="en-CA" b="0" i="1" smtClean="0">
                          <a:latin typeface="Cambria Math" panose="02040503050406030204" pitchFamily="18" charset="0"/>
                        </a:rPr>
                        <m:t>62</m:t>
                      </m:r>
                      <m:sSup>
                        <m:sSupPr>
                          <m:ctrlPr>
                            <a:rPr lang="en-CA" b="0" i="1" smtClean="0">
                              <a:latin typeface="Cambria Math" panose="02040503050406030204" pitchFamily="18" charset="0"/>
                            </a:rPr>
                          </m:ctrlPr>
                        </m:sSupPr>
                        <m:e>
                          <m:d>
                            <m:dPr>
                              <m:ctrlPr>
                                <a:rPr lang="en-CA" i="1">
                                  <a:latin typeface="Cambria Math" panose="02040503050406030204" pitchFamily="18" charset="0"/>
                                </a:rPr>
                              </m:ctrlPr>
                            </m:dPr>
                            <m:e>
                              <m:r>
                                <a:rPr lang="en-CA" i="1">
                                  <a:latin typeface="Cambria Math" panose="02040503050406030204" pitchFamily="18" charset="0"/>
                                </a:rPr>
                                <m:t>30.556</m:t>
                              </m:r>
                            </m:e>
                          </m:d>
                        </m:e>
                        <m:sup>
                          <m:r>
                            <a:rPr lang="en-CA" b="0" i="1" smtClean="0">
                              <a:latin typeface="Cambria Math" panose="02040503050406030204" pitchFamily="18" charset="0"/>
                            </a:rPr>
                            <m:t>2</m:t>
                          </m:r>
                        </m:sup>
                      </m:sSup>
                    </m:oMath>
                  </m:oMathPara>
                </a14:m>
                <a:endParaRPr lang="en-CA" dirty="0" smtClean="0"/>
              </a:p>
              <a:p>
                <a:pPr marL="0" indent="0">
                  <a:buNone/>
                </a:pPr>
                <a:endParaRPr lang="en-CA" dirty="0" smtClean="0"/>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r>
                        <a:rPr lang="en-US" b="0" i="1" smtClean="0">
                          <a:latin typeface="Cambria Math"/>
                        </a:rPr>
                        <m:t>28942.8</m:t>
                      </m:r>
                      <m:r>
                        <a:rPr lang="en-CA" b="0" i="1" smtClean="0">
                          <a:latin typeface="Cambria Math" panose="02040503050406030204" pitchFamily="18" charset="0"/>
                        </a:rPr>
                        <m:t>𝐽</m:t>
                      </m:r>
                    </m:oMath>
                  </m:oMathPara>
                </a14:m>
                <a:endParaRPr lang="en-CA" b="0" dirty="0" smtClean="0"/>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r>
                        <a:rPr lang="en-US" i="1">
                          <a:latin typeface="Cambria Math"/>
                        </a:rPr>
                        <m:t>29000</m:t>
                      </m:r>
                      <m:r>
                        <a:rPr lang="en-CA" i="1">
                          <a:latin typeface="Cambria Math" panose="02040503050406030204" pitchFamily="18" charset="0"/>
                        </a:rPr>
                        <m:t>𝐽</m:t>
                      </m:r>
                    </m:oMath>
                  </m:oMathPara>
                </a14:m>
                <a:endParaRPr lang="en-US" dirty="0"/>
              </a:p>
              <a:p>
                <a:pPr marL="0" indent="0">
                  <a:buNone/>
                </a:pPr>
                <a14:m>
                  <m:oMathPara xmlns:m="http://schemas.openxmlformats.org/officeDocument/2006/math">
                    <m:oMathParaPr>
                      <m:jc m:val="centerGroup"/>
                    </m:oMathParaPr>
                    <m:oMath xmlns:m="http://schemas.openxmlformats.org/officeDocument/2006/math">
                      <m:sSub>
                        <m:sSubPr>
                          <m:ctrlPr>
                            <a:rPr lang="en-CA" i="1">
                              <a:latin typeface="Cambria Math" panose="02040503050406030204" pitchFamily="18" charset="0"/>
                            </a:rPr>
                          </m:ctrlPr>
                        </m:sSubPr>
                        <m:e>
                          <m:r>
                            <a:rPr lang="en-CA" i="1">
                              <a:latin typeface="Cambria Math" panose="02040503050406030204" pitchFamily="18" charset="0"/>
                            </a:rPr>
                            <m:t>𝐸</m:t>
                          </m:r>
                        </m:e>
                        <m:sub>
                          <m:r>
                            <a:rPr lang="en-CA" i="1">
                              <a:latin typeface="Cambria Math" panose="02040503050406030204" pitchFamily="18" charset="0"/>
                            </a:rPr>
                            <m:t>𝑘</m:t>
                          </m:r>
                        </m:sub>
                      </m:sSub>
                      <m:r>
                        <a:rPr lang="en-CA" i="1">
                          <a:latin typeface="Cambria Math" panose="02040503050406030204" pitchFamily="18" charset="0"/>
                        </a:rPr>
                        <m:t>=</m:t>
                      </m:r>
                      <m:r>
                        <a:rPr lang="en-US" b="0" i="1" smtClean="0">
                          <a:latin typeface="Cambria Math"/>
                        </a:rPr>
                        <m:t>29</m:t>
                      </m:r>
                      <m:r>
                        <a:rPr lang="en-US" b="0" i="1" smtClean="0">
                          <a:latin typeface="Cambria Math"/>
                        </a:rPr>
                        <m:t>𝑘𝐽</m:t>
                      </m:r>
                    </m:oMath>
                  </m:oMathPara>
                </a14:m>
                <a:endParaRPr lang="en-US" dirty="0" smtClean="0"/>
              </a:p>
              <a:p>
                <a:pPr marL="0" indent="0">
                  <a:buNone/>
                </a:pPr>
                <a:endParaRPr lang="en-CA" dirty="0"/>
              </a:p>
              <a:p>
                <a:pPr marL="0" indent="0">
                  <a:buNone/>
                </a:pPr>
                <a:endParaRPr lang="en-CA" dirty="0"/>
              </a:p>
              <a:p>
                <a:pPr marL="0" indent="0">
                  <a:buNone/>
                </a:pPr>
                <a:endParaRPr lang="en-CA" dirty="0" smtClean="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rotWithShape="1">
                <a:blip r:embed="rId2"/>
                <a:stretch>
                  <a:fillRect l="-341" t="-1453"/>
                </a:stretch>
              </a:blipFill>
            </p:spPr>
            <p:txBody>
              <a:bodyPr/>
              <a:lstStyle/>
              <a:p>
                <a:r>
                  <a:rPr lang="en-US">
                    <a:noFill/>
                  </a:rPr>
                  <a:t> </a:t>
                </a:r>
              </a:p>
            </p:txBody>
          </p:sp>
        </mc:Fallback>
      </mc:AlternateContent>
    </p:spTree>
    <p:extLst>
      <p:ext uri="{BB962C8B-B14F-4D97-AF65-F5344CB8AC3E}">
        <p14:creationId xmlns:p14="http://schemas.microsoft.com/office/powerpoint/2010/main" val="385831334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Done</a:t>
            </a:r>
            <a:endParaRPr lang="en-CA" dirty="0"/>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793315" y="0"/>
            <a:ext cx="6293643" cy="4195762"/>
          </a:xfr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6229" y="3154321"/>
            <a:ext cx="5555521" cy="3703680"/>
          </a:xfrm>
          <a:prstGeom prst="rect">
            <a:avLst/>
          </a:prstGeom>
        </p:spPr>
      </p:pic>
    </p:spTree>
    <p:extLst>
      <p:ext uri="{BB962C8B-B14F-4D97-AF65-F5344CB8AC3E}">
        <p14:creationId xmlns:p14="http://schemas.microsoft.com/office/powerpoint/2010/main" val="282379317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docProps/app.xml><?xml version="1.0" encoding="utf-8"?>
<Properties xmlns="http://schemas.openxmlformats.org/officeDocument/2006/extended-properties" xmlns:vt="http://schemas.openxmlformats.org/officeDocument/2006/docPropsVTypes">
  <Template>Ion</Template>
  <TotalTime>2624</TotalTime>
  <Words>1674</Words>
  <Application>Microsoft Office PowerPoint</Application>
  <PresentationFormat>Widescreen</PresentationFormat>
  <Paragraphs>299</Paragraphs>
  <Slides>39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Arial</vt:lpstr>
      <vt:lpstr>Cambria Math</vt:lpstr>
      <vt:lpstr>Century Gothic</vt:lpstr>
      <vt:lpstr>Times New Roman</vt:lpstr>
      <vt:lpstr>Wingdings 3</vt:lpstr>
      <vt:lpstr>Ion</vt:lpstr>
      <vt:lpstr>Energy</vt:lpstr>
      <vt:lpstr>Energy</vt:lpstr>
      <vt:lpstr>Energy</vt:lpstr>
      <vt:lpstr>Energy takes many forms</vt:lpstr>
      <vt:lpstr>Kinetic Energy</vt:lpstr>
      <vt:lpstr>Problem</vt:lpstr>
      <vt:lpstr>PowerPoint Presentation</vt:lpstr>
      <vt:lpstr>PowerPoint Presentation</vt:lpstr>
      <vt:lpstr>Done</vt:lpstr>
      <vt:lpstr>Work Energy Theorem</vt:lpstr>
      <vt:lpstr>Work Energy Theorem</vt:lpstr>
      <vt:lpstr>Work Energy Theorem</vt:lpstr>
      <vt:lpstr>Potential Energy</vt:lpstr>
      <vt:lpstr>Potential Energy</vt:lpstr>
      <vt:lpstr>Potential Energy</vt:lpstr>
      <vt:lpstr>Potential Energy</vt:lpstr>
      <vt:lpstr>Potential Energy</vt:lpstr>
      <vt:lpstr>Gravitational Potential Energy</vt:lpstr>
      <vt:lpstr>Gravitational Potential Energy</vt:lpstr>
      <vt:lpstr>Gravitational Potential Energy</vt:lpstr>
      <vt:lpstr>Gravitational Potential Energy</vt:lpstr>
      <vt:lpstr>Potential Energy</vt:lpstr>
      <vt:lpstr>Elastic Potential Energy</vt:lpstr>
      <vt:lpstr>Elastic Potential Energy</vt:lpstr>
      <vt:lpstr>Thermal Energy/Work</vt:lpstr>
      <vt:lpstr>Mechanical Energy?</vt:lpstr>
      <vt:lpstr>The Law of Conservation of Energy</vt:lpstr>
      <vt:lpstr>Conservation of Energy</vt:lpstr>
      <vt:lpstr>Conservation of Energy</vt:lpstr>
      <vt:lpstr>Conservation of Energy Problem 1</vt:lpstr>
      <vt:lpstr>Conservation of Energy</vt:lpstr>
      <vt:lpstr>b.</vt:lpstr>
      <vt:lpstr>PowerPoint Presentation</vt:lpstr>
      <vt:lpstr>Conservation of Energy Problem 2</vt:lpstr>
      <vt:lpstr>PowerPoint Presentation</vt:lpstr>
      <vt:lpstr>Conservation of Energy.</vt:lpstr>
      <vt:lpstr>Conservation of Energy</vt:lpstr>
      <vt:lpstr>Problem</vt:lpstr>
      <vt:lpstr>Solution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Elastic Force and  Hooke’s Law</dc:title>
  <dc:creator>Aquila</dc:creator>
  <cp:lastModifiedBy>Aquila</cp:lastModifiedBy>
  <cp:revision>122</cp:revision>
  <dcterms:created xsi:type="dcterms:W3CDTF">2015-02-11T04:01:56Z</dcterms:created>
  <dcterms:modified xsi:type="dcterms:W3CDTF">2016-03-10T04:43:08Z</dcterms:modified>
</cp:coreProperties>
</file>